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  <p:sldMasterId id="2147483720" r:id="rId2"/>
    <p:sldMasterId id="2147483708" r:id="rId3"/>
  </p:sldMasterIdLst>
  <p:sldIdLst>
    <p:sldId id="256" r:id="rId4"/>
    <p:sldId id="280" r:id="rId5"/>
    <p:sldId id="265" r:id="rId6"/>
    <p:sldId id="396" r:id="rId7"/>
    <p:sldId id="266" r:id="rId8"/>
    <p:sldId id="267" r:id="rId9"/>
    <p:sldId id="277" r:id="rId10"/>
    <p:sldId id="400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35" d="100"/>
          <a:sy n="135" d="100"/>
        </p:scale>
        <p:origin x="9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D4BFCBAC-8AAC-254E-A88B-988B9A7313A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474F62A2-7942-8F48-A1CC-EA29ECC5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307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D4BFCBAC-8AAC-254E-A88B-988B9A7313A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474F62A2-7942-8F48-A1CC-EA29ECC5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4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D4BFCBAC-8AAC-254E-A88B-988B9A7313A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474F62A2-7942-8F48-A1CC-EA29ECC5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19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D4BFCBAC-8AAC-254E-A88B-988B9A7313A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474F62A2-7942-8F48-A1CC-EA29ECC5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01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D4BFCBAC-8AAC-254E-A88B-988B9A7313A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474F62A2-7942-8F48-A1CC-EA29ECC5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53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D4BFCBAC-8AAC-254E-A88B-988B9A7313A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474F62A2-7942-8F48-A1CC-EA29ECC5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27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D4BFCBAC-8AAC-254E-A88B-988B9A7313A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474F62A2-7942-8F48-A1CC-EA29ECC5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0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0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D4BFCBAC-8AAC-254E-A88B-988B9A7313A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474F62A2-7942-8F48-A1CC-EA29ECC5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44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0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D4BFCBAC-8AAC-254E-A88B-988B9A7313A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474F62A2-7942-8F48-A1CC-EA29ECC5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69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D4BFCBAC-8AAC-254E-A88B-988B9A7313A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474F62A2-7942-8F48-A1CC-EA29ECC5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44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D4BFCBAC-8AAC-254E-A88B-988B9A7313A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474F62A2-7942-8F48-A1CC-EA29ECC5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723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72BCB-B9F6-5FE9-FD41-5F7F8B724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30DCB-33A0-60A5-1939-21D507E2E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32598-0F3F-D410-C88D-6AC5A94C5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8ADE-A91D-7648-9EE7-28B30A327B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B279A-D32C-AD48-9667-C986602C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99684-C7D1-FDB5-1503-4FB463869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AB7B-A009-9D47-BFF9-914A75E47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121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557D2-76E7-702E-5EF0-D9DF0FC3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BABB1-7F4C-67E2-3E73-B3056E9E4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32308-42AF-DB55-0266-1BFC0AAAF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8ADE-A91D-7648-9EE7-28B30A327B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3275B-C3E3-9C08-0A32-D3EF8714E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FFC3C-0F7F-5822-4464-029FF0AF0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AB7B-A009-9D47-BFF9-914A75E47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09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6ADD8-9761-E39C-EEB5-79F5A790D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7488B-BA12-E9EB-3730-34C238B33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886E0-E090-E153-7861-6A6AFD1DC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8ADE-A91D-7648-9EE7-28B30A327B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A2307-94B1-17E2-418D-05EBE2F8A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7FCA9-669B-038A-8A35-3F48F4ED8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AB7B-A009-9D47-BFF9-914A75E47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398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71D56-1B6D-134C-D4BF-DF3501B8B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6DE8B-4DC3-CCB6-B229-57E2313ED2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8E63B-1030-F159-7029-3AD8C38C7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83CFA-AA93-C9AF-73DD-E2DDE0DE5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8ADE-A91D-7648-9EE7-28B30A327B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74EB4-447C-2914-9C14-A1339109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F46A6-257E-33F1-FB04-8454933F7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AB7B-A009-9D47-BFF9-914A75E47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032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949C6-79DF-0708-DEAA-28494775E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B2286-7D1D-00D3-68EC-98EEF90C8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A8A2F-A974-362C-AC14-7FCDD6D83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180264-A63A-3D35-5823-F37772A8C3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F39A1A-0F49-6402-F0EE-18831295B6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B794F1-E088-33E7-66AB-35AC2D94F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8ADE-A91D-7648-9EE7-28B30A327B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6B038A-D13B-5626-5B32-A3D9DAAA4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80B87A-578A-7763-D33D-18EF2C337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AB7B-A009-9D47-BFF9-914A75E47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918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02F8B-2D82-D8A2-EE00-135F983AE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DD43FC-6BBC-F8FF-5B60-F0391E888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8ADE-A91D-7648-9EE7-28B30A327B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8A6E7A-581E-5598-71EB-12AB23A4E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1B6D79-432C-AC36-5AC1-8D7116B4C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AB7B-A009-9D47-BFF9-914A75E47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25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9D9787-3624-6A1C-63AF-15BF259E8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8ADE-A91D-7648-9EE7-28B30A327B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6130FA-E50B-2706-9704-19D945DAC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14F0A-60BC-B7B0-3031-E205A78C2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AB7B-A009-9D47-BFF9-914A75E47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678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C77EF-D95F-615F-B03B-7C7EA5C8A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02073-3BC3-5B68-7CFE-F98EAB17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D8452-9AE6-0A1B-92A5-1C7049E9E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753934-C91E-4850-E6AB-26D16EB19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8ADE-A91D-7648-9EE7-28B30A327B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2EFAFC-850C-76A1-CFAE-725A23DE2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4D6BE-3624-9B58-26D1-312041AE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AB7B-A009-9D47-BFF9-914A75E47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328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33C92-8D36-B21D-249C-F05705F34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34D850-FE5B-F011-DBA0-7143BF11F7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1EB8C-4D6E-82DA-EF26-5E269BF89E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096621-39FD-C58F-CF3F-AD4D51199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8ADE-A91D-7648-9EE7-28B30A327B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6F41E-8ACB-53AF-BAFA-729DF8452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9925C-E336-8FB4-526D-5DF31A64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AB7B-A009-9D47-BFF9-914A75E47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22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ABB02-1D00-ED3D-4471-361539066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C5B832-BBFF-B021-DAC4-C9A46C506B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55548-B451-A395-CCBB-271423D3F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8ADE-A91D-7648-9EE7-28B30A327B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EE426-BC39-7738-1E15-54991F6B6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B664A-BD97-6D98-4772-AD0E2BA1C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AB7B-A009-9D47-BFF9-914A75E47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147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417DF6-EADB-5286-3E60-DF7B82131C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C0BD22-6AEB-BDE9-0C08-E39FB69DA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93BEF-53D8-6060-5CDE-BE65C67BF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8ADE-A91D-7648-9EE7-28B30A327B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086F5-37CF-2560-A66A-0AD82DAEC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EFD5C-CF40-900A-8249-021600D56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2AB7B-A009-9D47-BFF9-914A75E47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95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A8D8A-ED1C-C255-E014-B6CDB44D0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43A63A-F707-C611-58D8-828F8B6D3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2A349-BFEF-D618-54F8-5FE9431DA8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2E2C946-EB0C-5444-B8D6-FAC8DA99826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332AA-B7B3-E464-77E1-5F6AF1F11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59BFF-2EE8-6E76-8DDA-F71F6064F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8F7BB79-C9EE-A840-AB17-C1552A53B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766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E53D1-E2AC-9A62-6412-1D3529014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15DB8-E5D2-EA88-B24A-A439647C5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432F9-CCBE-DD44-6AF1-1BF44BFDE6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2E2C946-EB0C-5444-B8D6-FAC8DA99826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49F2C-D731-C69A-7F77-C2BE485BA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9C9E6-0EFE-DC22-7717-21B7DC708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8F7BB79-C9EE-A840-AB17-C1552A53B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42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97BDA-6E5D-78DC-0176-4285D7A05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0D64E-BD1C-4A04-6AB8-9AD7AC49F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9865A-7AE6-C440-4A11-F5CAE97566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2E2C946-EB0C-5444-B8D6-FAC8DA99826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6C4D8-6103-2384-4966-10F3F502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7D539-1866-DF50-C06D-BF648633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8F7BB79-C9EE-A840-AB17-C1552A53B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47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DD95A-6FDD-4199-BA3B-4524D970E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D3099-6176-C5C3-660C-2942BBAEE5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33FB0F-EBD7-50BE-FC59-D4CBC131F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39C67-C913-943E-8F1A-EC3E51F0A1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2E2C946-EB0C-5444-B8D6-FAC8DA99826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1C62A1-6B2F-BB86-BDF8-3A0AC92F7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02B247-4F09-6534-9126-6E3FA2342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8F7BB79-C9EE-A840-AB17-C1552A53B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61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C453C-7857-3190-174C-46CA597BD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C0CB0-3FE0-725C-91D1-3A2FB64AD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41AD05-6E5C-75F9-E7B0-CBBB11046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BA1110-C658-5E42-736F-0C36464735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6B899E-053C-F53C-6C97-4F8A65CF6F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57C467-12F4-71D6-3EC6-60D671C3F3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2E2C946-EB0C-5444-B8D6-FAC8DA99826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F7324A-F705-4800-67DB-2B8091C2E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78F1BF-0CAA-D2E0-DA95-24B9303DC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8F7BB79-C9EE-A840-AB17-C1552A53B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539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04F1E-572D-8E69-C02C-7B7A5D596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83E3A4-EE65-F531-4A53-233FF2FDC2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2E2C946-EB0C-5444-B8D6-FAC8DA99826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2B0A45-7979-2CB3-2532-9378D9D53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E044D-FEDE-BFF5-C807-1D775E2F5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8F7BB79-C9EE-A840-AB17-C1552A53B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2143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B629FC-6A8A-A582-16A0-BE0E90C841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2E2C946-EB0C-5444-B8D6-FAC8DA99826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F7881F-FDF0-E944-3B7D-6A73F1F12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6044B-47E6-8598-F44D-808C2886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8F7BB79-C9EE-A840-AB17-C1552A53B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489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2950-C8EC-3EE9-91D8-D73580AAD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678D7-042E-891A-D579-2856A04A2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3AA28-0533-DB91-8A0D-69B132F3D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410B27-CAA0-5347-F9D3-6A4CC276AA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2E2C946-EB0C-5444-B8D6-FAC8DA99826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F883D5-46D2-F870-0DBC-91A6B4911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571E62-9424-65B8-7E05-B259C8718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8F7BB79-C9EE-A840-AB17-C1552A53B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349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B316E-E479-778B-BAFB-123225DED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07C096-50E2-FF22-2132-D438C1969E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1DFF1-C43D-71E0-EC26-D718CC87D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4CCA16-56C8-EE53-1159-1EFA740544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2E2C946-EB0C-5444-B8D6-FAC8DA99826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31266-2EB8-6C33-2BD9-8D7D89C8E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337BC3-F873-8375-C2F1-BA0BC2174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8F7BB79-C9EE-A840-AB17-C1552A53B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2192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4EC2C-E304-D14C-21C4-64C0EBC24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262E61-8F1F-E125-F457-EDA7CEAF0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3A595-4375-DE3D-AE1E-743FA1EB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2E2C946-EB0C-5444-B8D6-FAC8DA99826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96168-DBDA-194E-3A99-1372C4EB8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E4B1A-B189-7901-65B5-19CEFF28A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8F7BB79-C9EE-A840-AB17-C1552A53B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7943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CE35E3-E9F9-130A-CC56-B2AF3BB7A6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5C7BF4-39F0-555A-0A8E-1B6B1E288E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7C912-9643-14AB-A940-894702F150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2E2C946-EB0C-5444-B8D6-FAC8DA99826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85CCF-324C-1984-B5D0-C8397CF64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95092-16CA-BB3F-3569-FE6246F5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8F7BB79-C9EE-A840-AB17-C1552A53B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52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F484600-46F8-0B5B-FA0F-4402081F15C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920" y="-1"/>
            <a:ext cx="9142079" cy="685944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918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88C4DE-FD29-483D-936C-6F70B6A49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6BC10D-647F-1309-D3ED-F928DC67B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F38F5-B2B3-5A46-EABD-CBC6CE54C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B8ADE-A91D-7648-9EE7-28B30A327B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105CA-3849-6BCE-4D25-000A47D6D7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932C3-C1BB-4286-3D79-15A3782C69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2AB7B-A009-9D47-BFF9-914A75E475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81A318-E1C1-E73A-8A1D-2B71C15C637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920" y="-1"/>
            <a:ext cx="9142079" cy="685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57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94A9B6F-0142-7092-7C18-48EAAC4DF1F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920" y="-1"/>
            <a:ext cx="9142079" cy="685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0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ONE EDUCATION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Organisation Structure </a:t>
            </a:r>
          </a:p>
          <a:p>
            <a:r>
              <a:rPr lang="en-US" b="1" dirty="0"/>
              <a:t>October 2026</a:t>
            </a:r>
          </a:p>
        </p:txBody>
      </p:sp>
    </p:spTree>
    <p:extLst>
      <p:ext uri="{BB962C8B-B14F-4D97-AF65-F5344CB8AC3E}">
        <p14:creationId xmlns:p14="http://schemas.microsoft.com/office/powerpoint/2010/main" val="358131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C2EF577-BCE9-41C9-9419-2FE4DDD7DC7F}"/>
              </a:ext>
            </a:extLst>
          </p:cNvPr>
          <p:cNvSpPr/>
          <p:nvPr/>
        </p:nvSpPr>
        <p:spPr>
          <a:xfrm>
            <a:off x="1512278" y="1089367"/>
            <a:ext cx="2089050" cy="274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MANAGEMENT TEAM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4CD694-A308-4C1D-BAE1-CA794446F6B6}"/>
              </a:ext>
            </a:extLst>
          </p:cNvPr>
          <p:cNvCxnSpPr/>
          <p:nvPr/>
        </p:nvCxnSpPr>
        <p:spPr>
          <a:xfrm>
            <a:off x="3133580" y="249935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2D8BC7-9423-4C94-9960-48425E85343F}"/>
              </a:ext>
            </a:extLst>
          </p:cNvPr>
          <p:cNvCxnSpPr>
            <a:cxnSpLocks/>
          </p:cNvCxnSpPr>
          <p:nvPr/>
        </p:nvCxnSpPr>
        <p:spPr>
          <a:xfrm>
            <a:off x="4565059" y="2207021"/>
            <a:ext cx="0" cy="1374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B73326-51A7-4ACB-B1EE-9952C972AD89}"/>
              </a:ext>
            </a:extLst>
          </p:cNvPr>
          <p:cNvCxnSpPr>
            <a:cxnSpLocks/>
          </p:cNvCxnSpPr>
          <p:nvPr/>
        </p:nvCxnSpPr>
        <p:spPr>
          <a:xfrm>
            <a:off x="5826652" y="2207021"/>
            <a:ext cx="22113" cy="1424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34285B-F3F8-4755-9614-7B04F07DB791}"/>
              </a:ext>
            </a:extLst>
          </p:cNvPr>
          <p:cNvCxnSpPr>
            <a:cxnSpLocks/>
          </p:cNvCxnSpPr>
          <p:nvPr/>
        </p:nvCxnSpPr>
        <p:spPr>
          <a:xfrm>
            <a:off x="7058247" y="2207021"/>
            <a:ext cx="0" cy="722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0CD5D57-5BDE-497A-BAD4-14E73F6C12DC}"/>
              </a:ext>
            </a:extLst>
          </p:cNvPr>
          <p:cNvCxnSpPr>
            <a:cxnSpLocks/>
          </p:cNvCxnSpPr>
          <p:nvPr/>
        </p:nvCxnSpPr>
        <p:spPr>
          <a:xfrm>
            <a:off x="8150225" y="2207021"/>
            <a:ext cx="0" cy="1684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E7BCE88-FA5C-4484-937C-B111C96329D9}"/>
              </a:ext>
            </a:extLst>
          </p:cNvPr>
          <p:cNvCxnSpPr>
            <a:cxnSpLocks/>
          </p:cNvCxnSpPr>
          <p:nvPr/>
        </p:nvCxnSpPr>
        <p:spPr>
          <a:xfrm flipH="1">
            <a:off x="3202156" y="2214401"/>
            <a:ext cx="25661" cy="14240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7BA4926-5111-4E01-AEB5-CE2F03084294}"/>
              </a:ext>
            </a:extLst>
          </p:cNvPr>
          <p:cNvCxnSpPr>
            <a:cxnSpLocks/>
          </p:cNvCxnSpPr>
          <p:nvPr/>
        </p:nvCxnSpPr>
        <p:spPr>
          <a:xfrm flipH="1">
            <a:off x="738562" y="2211653"/>
            <a:ext cx="7411664" cy="126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D69C1C-3C20-4B87-8302-EE24CAED15D1}"/>
              </a:ext>
            </a:extLst>
          </p:cNvPr>
          <p:cNvSpPr/>
          <p:nvPr/>
        </p:nvSpPr>
        <p:spPr>
          <a:xfrm>
            <a:off x="3902408" y="2673428"/>
            <a:ext cx="1233490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Director of Business Development &amp; IT</a:t>
            </a:r>
          </a:p>
          <a:p>
            <a:pPr algn="ctr"/>
            <a:r>
              <a:rPr lang="en-GB" sz="825" dirty="0"/>
              <a:t>Mark Seddon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4860A17-298B-48DC-99D4-2805C61A8D4F}"/>
              </a:ext>
            </a:extLst>
          </p:cNvPr>
          <p:cNvCxnSpPr>
            <a:cxnSpLocks/>
          </p:cNvCxnSpPr>
          <p:nvPr/>
        </p:nvCxnSpPr>
        <p:spPr>
          <a:xfrm>
            <a:off x="4310362" y="1770758"/>
            <a:ext cx="0" cy="4498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3E7A29-368A-4217-83DB-7AF454B76861}"/>
              </a:ext>
            </a:extLst>
          </p:cNvPr>
          <p:cNvSpPr/>
          <p:nvPr/>
        </p:nvSpPr>
        <p:spPr>
          <a:xfrm>
            <a:off x="5301022" y="2679958"/>
            <a:ext cx="1088906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Executive Head of Service -Governance &amp; Compliance</a:t>
            </a:r>
          </a:p>
          <a:p>
            <a:pPr algn="ctr"/>
            <a:r>
              <a:rPr lang="en-GB" sz="825" dirty="0"/>
              <a:t>Rob Merino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A0D43C-6874-4AEA-8703-30A2708B929F}"/>
              </a:ext>
            </a:extLst>
          </p:cNvPr>
          <p:cNvSpPr/>
          <p:nvPr/>
        </p:nvSpPr>
        <p:spPr>
          <a:xfrm>
            <a:off x="5253322" y="3429000"/>
            <a:ext cx="1186961" cy="75091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</a:t>
            </a:r>
          </a:p>
          <a:p>
            <a:pPr algn="ctr"/>
            <a:r>
              <a:rPr lang="en-GB" sz="825" b="1" dirty="0"/>
              <a:t>School Finance </a:t>
            </a:r>
          </a:p>
          <a:p>
            <a:pPr algn="ctr"/>
            <a:r>
              <a:rPr lang="en-GB" sz="825" dirty="0"/>
              <a:t>Petra Pratt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429C100-8284-4B6F-B804-34492E58630A}"/>
              </a:ext>
            </a:extLst>
          </p:cNvPr>
          <p:cNvCxnSpPr>
            <a:cxnSpLocks/>
          </p:cNvCxnSpPr>
          <p:nvPr/>
        </p:nvCxnSpPr>
        <p:spPr>
          <a:xfrm flipH="1">
            <a:off x="1747112" y="2222368"/>
            <a:ext cx="21416" cy="1284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55E9E50-3CE6-4159-ADF0-53779BBBD1DC}"/>
              </a:ext>
            </a:extLst>
          </p:cNvPr>
          <p:cNvSpPr/>
          <p:nvPr/>
        </p:nvSpPr>
        <p:spPr>
          <a:xfrm>
            <a:off x="1298692" y="3469529"/>
            <a:ext cx="917682" cy="7913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Finance</a:t>
            </a:r>
          </a:p>
          <a:p>
            <a:pPr algn="ctr"/>
            <a:r>
              <a:rPr lang="en-GB" sz="825" dirty="0"/>
              <a:t>Matt Postlethwaite</a:t>
            </a:r>
          </a:p>
          <a:p>
            <a:pPr algn="ctr"/>
            <a:endParaRPr lang="en-GB" sz="825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2874249-E5CF-47FB-93A3-AD854F57C179}"/>
              </a:ext>
            </a:extLst>
          </p:cNvPr>
          <p:cNvSpPr/>
          <p:nvPr/>
        </p:nvSpPr>
        <p:spPr>
          <a:xfrm>
            <a:off x="3978519" y="3429000"/>
            <a:ext cx="1186961" cy="79795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ICT Services</a:t>
            </a:r>
          </a:p>
          <a:p>
            <a:pPr algn="ctr"/>
            <a:r>
              <a:rPr lang="en-GB" sz="825" dirty="0"/>
              <a:t>Dan Smith</a:t>
            </a:r>
          </a:p>
          <a:p>
            <a:pPr algn="ctr"/>
            <a:r>
              <a:rPr lang="en-GB" sz="825" b="1" dirty="0"/>
              <a:t>Head of Marketing &amp; Engagement</a:t>
            </a:r>
          </a:p>
          <a:p>
            <a:pPr algn="ctr"/>
            <a:r>
              <a:rPr lang="en-GB" sz="825" dirty="0"/>
              <a:t>Janine Nixon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35AF68A-4985-45DD-84FC-FB07103AEB6F}"/>
              </a:ext>
            </a:extLst>
          </p:cNvPr>
          <p:cNvSpPr/>
          <p:nvPr/>
        </p:nvSpPr>
        <p:spPr>
          <a:xfrm>
            <a:off x="6456072" y="2649412"/>
            <a:ext cx="1043393" cy="707197"/>
          </a:xfrm>
          <a:prstGeom prst="roundRect">
            <a:avLst>
              <a:gd name="adj" fmla="val 1552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825" b="1" dirty="0"/>
          </a:p>
          <a:p>
            <a:pPr algn="ctr"/>
            <a:r>
              <a:rPr lang="en-GB" sz="825" b="1" dirty="0"/>
              <a:t>Executive Head of  Service - Music </a:t>
            </a:r>
          </a:p>
          <a:p>
            <a:pPr algn="ctr"/>
            <a:r>
              <a:rPr lang="en-GB" sz="825" dirty="0"/>
              <a:t>Adam Cooke</a:t>
            </a:r>
          </a:p>
          <a:p>
            <a:pPr algn="ctr"/>
            <a:endParaRPr lang="en-GB" sz="825" dirty="0"/>
          </a:p>
          <a:p>
            <a:pPr algn="ctr"/>
            <a:endParaRPr lang="en-GB" sz="825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3CE015-FB15-4B72-8ED9-DD58007488DB}"/>
              </a:ext>
            </a:extLst>
          </p:cNvPr>
          <p:cNvSpPr/>
          <p:nvPr/>
        </p:nvSpPr>
        <p:spPr>
          <a:xfrm>
            <a:off x="3123241" y="1446144"/>
            <a:ext cx="2595489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Interim Chief Executive</a:t>
            </a:r>
          </a:p>
          <a:p>
            <a:pPr algn="ctr"/>
            <a:r>
              <a:rPr lang="en-GB" sz="825" dirty="0"/>
              <a:t>Vacant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8AD40EB-2732-497E-A5B4-4FF984F4569B}"/>
              </a:ext>
            </a:extLst>
          </p:cNvPr>
          <p:cNvCxnSpPr>
            <a:cxnSpLocks/>
          </p:cNvCxnSpPr>
          <p:nvPr/>
        </p:nvCxnSpPr>
        <p:spPr>
          <a:xfrm flipH="1">
            <a:off x="717146" y="2224322"/>
            <a:ext cx="21416" cy="1284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CA27DBF-E4AF-4968-9E63-CCB59762CA99}"/>
              </a:ext>
            </a:extLst>
          </p:cNvPr>
          <p:cNvSpPr/>
          <p:nvPr/>
        </p:nvSpPr>
        <p:spPr>
          <a:xfrm>
            <a:off x="269013" y="3429801"/>
            <a:ext cx="917682" cy="83103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Internal HR </a:t>
            </a:r>
          </a:p>
          <a:p>
            <a:pPr algn="ctr"/>
            <a:r>
              <a:rPr lang="en-GB" sz="825" dirty="0"/>
              <a:t>Linda Mason</a:t>
            </a:r>
          </a:p>
          <a:p>
            <a:pPr algn="ctr"/>
            <a:endParaRPr lang="en-GB" sz="825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0B4CC8-7A33-4482-B3DD-B0E5DAB1E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116" y="2649412"/>
            <a:ext cx="1261981" cy="707197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04E2DE5-9626-481C-9993-44FF1DFCDC65}"/>
              </a:ext>
            </a:extLst>
          </p:cNvPr>
          <p:cNvSpPr/>
          <p:nvPr/>
        </p:nvSpPr>
        <p:spPr>
          <a:xfrm>
            <a:off x="2631443" y="3429000"/>
            <a:ext cx="1186961" cy="15218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Educational Development</a:t>
            </a:r>
          </a:p>
          <a:p>
            <a:pPr algn="ctr"/>
            <a:r>
              <a:rPr lang="en-GB" sz="825" dirty="0"/>
              <a:t>Vacant</a:t>
            </a:r>
          </a:p>
          <a:p>
            <a:pPr algn="ctr"/>
            <a:r>
              <a:rPr lang="en-GB" sz="825" b="1" dirty="0"/>
              <a:t>Head of Attendance &amp; Safeguarding</a:t>
            </a:r>
          </a:p>
          <a:p>
            <a:pPr algn="ctr"/>
            <a:r>
              <a:rPr lang="en-GB" sz="825" dirty="0"/>
              <a:t>Vanessa Pomeroy</a:t>
            </a:r>
          </a:p>
          <a:p>
            <a:pPr algn="ctr"/>
            <a:r>
              <a:rPr lang="en-GB" sz="825" b="1" dirty="0"/>
              <a:t>Head of HR &amp; People</a:t>
            </a:r>
          </a:p>
          <a:p>
            <a:pPr algn="ctr"/>
            <a:r>
              <a:rPr lang="en-GB" sz="825" dirty="0"/>
              <a:t>Katie Dillon</a:t>
            </a:r>
          </a:p>
          <a:p>
            <a:pPr algn="ctr"/>
            <a:r>
              <a:rPr lang="en-GB" sz="825" b="1" dirty="0"/>
              <a:t>Payroll Manager</a:t>
            </a:r>
          </a:p>
          <a:p>
            <a:pPr algn="ctr"/>
            <a:r>
              <a:rPr lang="en-GB" sz="825" dirty="0"/>
              <a:t>Audrey North</a:t>
            </a:r>
          </a:p>
          <a:p>
            <a:pPr algn="ctr"/>
            <a:endParaRPr lang="en-GB" sz="825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27C4C4E-9CFA-4137-BF81-F107DE57D533}"/>
              </a:ext>
            </a:extLst>
          </p:cNvPr>
          <p:cNvSpPr/>
          <p:nvPr/>
        </p:nvSpPr>
        <p:spPr>
          <a:xfrm>
            <a:off x="7599410" y="2649412"/>
            <a:ext cx="1186961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Executive Head of Service - Educational Psychology</a:t>
            </a:r>
          </a:p>
          <a:p>
            <a:pPr algn="ctr"/>
            <a:r>
              <a:rPr lang="en-GB" sz="825" dirty="0"/>
              <a:t>Sarah McIntosh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8C7AF04-51D2-4438-AF3B-AA2A06B6F7A2}"/>
              </a:ext>
            </a:extLst>
          </p:cNvPr>
          <p:cNvSpPr/>
          <p:nvPr/>
        </p:nvSpPr>
        <p:spPr>
          <a:xfrm>
            <a:off x="7715177" y="3477893"/>
            <a:ext cx="870098" cy="797722"/>
          </a:xfrm>
          <a:prstGeom prst="roundRect">
            <a:avLst>
              <a:gd name="adj" fmla="val 1569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CPE</a:t>
            </a:r>
          </a:p>
          <a:p>
            <a:pPr algn="ctr"/>
            <a:r>
              <a:rPr lang="en-GB" sz="825" dirty="0"/>
              <a:t>Jeni Goodfellow-Pemsel</a:t>
            </a:r>
          </a:p>
        </p:txBody>
      </p:sp>
    </p:spTree>
    <p:extLst>
      <p:ext uri="{BB962C8B-B14F-4D97-AF65-F5344CB8AC3E}">
        <p14:creationId xmlns:p14="http://schemas.microsoft.com/office/powerpoint/2010/main" val="2644829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C2EF577-BCE9-41C9-9419-2FE4DDD7DC7F}"/>
              </a:ext>
            </a:extLst>
          </p:cNvPr>
          <p:cNvSpPr/>
          <p:nvPr/>
        </p:nvSpPr>
        <p:spPr>
          <a:xfrm>
            <a:off x="1512278" y="1089367"/>
            <a:ext cx="2089050" cy="274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Business Support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4CD694-A308-4C1D-BAE1-CA794446F6B6}"/>
              </a:ext>
            </a:extLst>
          </p:cNvPr>
          <p:cNvCxnSpPr/>
          <p:nvPr/>
        </p:nvCxnSpPr>
        <p:spPr>
          <a:xfrm>
            <a:off x="3133580" y="249935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34285B-F3F8-4755-9614-7B04F07DB791}"/>
              </a:ext>
            </a:extLst>
          </p:cNvPr>
          <p:cNvCxnSpPr>
            <a:cxnSpLocks/>
          </p:cNvCxnSpPr>
          <p:nvPr/>
        </p:nvCxnSpPr>
        <p:spPr>
          <a:xfrm flipH="1">
            <a:off x="4588595" y="2131944"/>
            <a:ext cx="1" cy="239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7BA4926-5111-4E01-AEB5-CE2F03084294}"/>
              </a:ext>
            </a:extLst>
          </p:cNvPr>
          <p:cNvCxnSpPr>
            <a:cxnSpLocks/>
          </p:cNvCxnSpPr>
          <p:nvPr/>
        </p:nvCxnSpPr>
        <p:spPr>
          <a:xfrm flipH="1">
            <a:off x="2892934" y="2383916"/>
            <a:ext cx="3334617" cy="3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4860A17-298B-48DC-99D4-2805C61A8D4F}"/>
              </a:ext>
            </a:extLst>
          </p:cNvPr>
          <p:cNvCxnSpPr>
            <a:cxnSpLocks/>
            <a:endCxn id="6" idx="2"/>
          </p:cNvCxnSpPr>
          <p:nvPr/>
        </p:nvCxnSpPr>
        <p:spPr>
          <a:xfrm>
            <a:off x="2867421" y="3041710"/>
            <a:ext cx="1" cy="204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922658C-9DF6-4C4D-9F12-0899DF5EEA90}"/>
              </a:ext>
            </a:extLst>
          </p:cNvPr>
          <p:cNvCxnSpPr>
            <a:cxnSpLocks/>
          </p:cNvCxnSpPr>
          <p:nvPr/>
        </p:nvCxnSpPr>
        <p:spPr>
          <a:xfrm>
            <a:off x="6223381" y="2399952"/>
            <a:ext cx="0" cy="1125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844B9F2-80C8-4658-B45D-62A9EF5B848C}"/>
              </a:ext>
            </a:extLst>
          </p:cNvPr>
          <p:cNvSpPr/>
          <p:nvPr/>
        </p:nvSpPr>
        <p:spPr>
          <a:xfrm>
            <a:off x="5596856" y="2519886"/>
            <a:ext cx="1378464" cy="7223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Internal HR </a:t>
            </a:r>
          </a:p>
          <a:p>
            <a:pPr algn="ctr"/>
            <a:r>
              <a:rPr lang="en-GB" sz="825" dirty="0"/>
              <a:t>Linda Mason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B73326-51A7-4ACB-B1EE-9952C972AD89}"/>
              </a:ext>
            </a:extLst>
          </p:cNvPr>
          <p:cNvCxnSpPr>
            <a:cxnSpLocks/>
          </p:cNvCxnSpPr>
          <p:nvPr/>
        </p:nvCxnSpPr>
        <p:spPr>
          <a:xfrm>
            <a:off x="2920619" y="2370965"/>
            <a:ext cx="0" cy="145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3CE015-FB15-4B72-8ED9-DD58007488DB}"/>
              </a:ext>
            </a:extLst>
          </p:cNvPr>
          <p:cNvSpPr/>
          <p:nvPr/>
        </p:nvSpPr>
        <p:spPr>
          <a:xfrm>
            <a:off x="3123241" y="1446144"/>
            <a:ext cx="2595489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Interim Chief Executive</a:t>
            </a:r>
          </a:p>
          <a:p>
            <a:pPr algn="ctr"/>
            <a:r>
              <a:rPr lang="en-GB" sz="825" dirty="0"/>
              <a:t>Vacant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3E7A29-368A-4217-83DB-7AF454B76861}"/>
              </a:ext>
            </a:extLst>
          </p:cNvPr>
          <p:cNvSpPr/>
          <p:nvPr/>
        </p:nvSpPr>
        <p:spPr>
          <a:xfrm>
            <a:off x="2322969" y="2560316"/>
            <a:ext cx="1088906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Finance</a:t>
            </a:r>
          </a:p>
          <a:p>
            <a:pPr algn="ctr"/>
            <a:r>
              <a:rPr lang="en-GB" sz="825" dirty="0"/>
              <a:t>Matt Postlethwaite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0BE1DB8-7CDF-4D99-AB52-2D30B7A3F118}"/>
              </a:ext>
            </a:extLst>
          </p:cNvPr>
          <p:cNvSpPr/>
          <p:nvPr/>
        </p:nvSpPr>
        <p:spPr>
          <a:xfrm>
            <a:off x="2299454" y="3659966"/>
            <a:ext cx="1186961" cy="85121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Finance Officer</a:t>
            </a:r>
          </a:p>
          <a:p>
            <a:pPr algn="ctr"/>
            <a:r>
              <a:rPr lang="en-GB" sz="825" dirty="0"/>
              <a:t>James Hodges</a:t>
            </a:r>
          </a:p>
          <a:p>
            <a:pPr algn="ctr"/>
            <a:r>
              <a:rPr lang="en-GB" sz="825" dirty="0"/>
              <a:t>Malcolm Duncan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04E2DE5-9626-481C-9993-44FF1DFCDC65}"/>
              </a:ext>
            </a:extLst>
          </p:cNvPr>
          <p:cNvSpPr/>
          <p:nvPr/>
        </p:nvSpPr>
        <p:spPr>
          <a:xfrm>
            <a:off x="5692607" y="3399976"/>
            <a:ext cx="1186961" cy="87443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Internal HR Officer </a:t>
            </a:r>
          </a:p>
          <a:p>
            <a:pPr algn="ctr"/>
            <a:r>
              <a:rPr lang="en-GB" sz="825" dirty="0"/>
              <a:t>Loretta Dean</a:t>
            </a:r>
          </a:p>
        </p:txBody>
      </p:sp>
    </p:spTree>
    <p:extLst>
      <p:ext uri="{BB962C8B-B14F-4D97-AF65-F5344CB8AC3E}">
        <p14:creationId xmlns:p14="http://schemas.microsoft.com/office/powerpoint/2010/main" val="3662677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C2EF577-BCE9-41C9-9419-2FE4DDD7DC7F}"/>
              </a:ext>
            </a:extLst>
          </p:cNvPr>
          <p:cNvSpPr/>
          <p:nvPr/>
        </p:nvSpPr>
        <p:spPr>
          <a:xfrm>
            <a:off x="991240" y="1013490"/>
            <a:ext cx="2336696" cy="274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HR &amp; EDUCATIONAL STRATEGY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04E2DE5-9626-481C-9993-44FF1DFCDC65}"/>
              </a:ext>
            </a:extLst>
          </p:cNvPr>
          <p:cNvSpPr/>
          <p:nvPr/>
        </p:nvSpPr>
        <p:spPr>
          <a:xfrm>
            <a:off x="5782476" y="3474900"/>
            <a:ext cx="1186961" cy="15218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Adv Safeguarding Officer</a:t>
            </a:r>
          </a:p>
          <a:p>
            <a:pPr algn="ctr"/>
            <a:r>
              <a:rPr lang="en-GB" sz="825" dirty="0"/>
              <a:t>Vacant</a:t>
            </a:r>
          </a:p>
          <a:p>
            <a:pPr algn="ctr"/>
            <a:r>
              <a:rPr lang="en-GB" sz="825" b="1" dirty="0"/>
              <a:t>Safeguarding &amp;</a:t>
            </a:r>
            <a:endParaRPr lang="en-GB" sz="825" dirty="0"/>
          </a:p>
          <a:p>
            <a:pPr algn="ctr"/>
            <a:r>
              <a:rPr lang="en-GB" sz="825" b="1" dirty="0"/>
              <a:t>Attendance Officer</a:t>
            </a:r>
          </a:p>
          <a:p>
            <a:pPr algn="ctr"/>
            <a:r>
              <a:rPr lang="en-GB" sz="825" dirty="0"/>
              <a:t>Ella McCalman</a:t>
            </a:r>
          </a:p>
          <a:p>
            <a:pPr algn="ctr"/>
            <a:r>
              <a:rPr lang="en-GB" sz="825" dirty="0"/>
              <a:t>Felicity Cameron</a:t>
            </a:r>
          </a:p>
          <a:p>
            <a:pPr algn="ctr"/>
            <a:r>
              <a:rPr lang="en-GB" sz="825" dirty="0"/>
              <a:t>Lisa Featherstone</a:t>
            </a:r>
          </a:p>
          <a:p>
            <a:pPr algn="ctr"/>
            <a:endParaRPr lang="en-GB" sz="825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4CD694-A308-4C1D-BAE1-CA794446F6B6}"/>
              </a:ext>
            </a:extLst>
          </p:cNvPr>
          <p:cNvCxnSpPr/>
          <p:nvPr/>
        </p:nvCxnSpPr>
        <p:spPr>
          <a:xfrm>
            <a:off x="3133580" y="249935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2D8BC7-9423-4C94-9960-48425E85343F}"/>
              </a:ext>
            </a:extLst>
          </p:cNvPr>
          <p:cNvCxnSpPr>
            <a:cxnSpLocks/>
          </p:cNvCxnSpPr>
          <p:nvPr/>
        </p:nvCxnSpPr>
        <p:spPr>
          <a:xfrm rot="5400000">
            <a:off x="1985881" y="2877912"/>
            <a:ext cx="1374044" cy="12700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B73326-51A7-4ACB-B1EE-9952C972AD89}"/>
              </a:ext>
            </a:extLst>
          </p:cNvPr>
          <p:cNvCxnSpPr>
            <a:cxnSpLocks/>
          </p:cNvCxnSpPr>
          <p:nvPr/>
        </p:nvCxnSpPr>
        <p:spPr>
          <a:xfrm>
            <a:off x="4490762" y="2013217"/>
            <a:ext cx="0" cy="9000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34285B-F3F8-4755-9614-7B04F07DB791}"/>
              </a:ext>
            </a:extLst>
          </p:cNvPr>
          <p:cNvCxnSpPr>
            <a:cxnSpLocks/>
          </p:cNvCxnSpPr>
          <p:nvPr/>
        </p:nvCxnSpPr>
        <p:spPr>
          <a:xfrm>
            <a:off x="6335950" y="2180040"/>
            <a:ext cx="0" cy="722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0CD5D57-5BDE-497A-BAD4-14E73F6C12DC}"/>
              </a:ext>
            </a:extLst>
          </p:cNvPr>
          <p:cNvCxnSpPr>
            <a:cxnSpLocks/>
          </p:cNvCxnSpPr>
          <p:nvPr/>
        </p:nvCxnSpPr>
        <p:spPr>
          <a:xfrm>
            <a:off x="7887584" y="2180039"/>
            <a:ext cx="1" cy="1354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7BA4926-5111-4E01-AEB5-CE2F03084294}"/>
              </a:ext>
            </a:extLst>
          </p:cNvPr>
          <p:cNvCxnSpPr>
            <a:cxnSpLocks/>
          </p:cNvCxnSpPr>
          <p:nvPr/>
        </p:nvCxnSpPr>
        <p:spPr>
          <a:xfrm flipH="1">
            <a:off x="2668949" y="2174293"/>
            <a:ext cx="5218636" cy="15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D69C1C-3C20-4B87-8302-EE24CAED15D1}"/>
              </a:ext>
            </a:extLst>
          </p:cNvPr>
          <p:cNvSpPr/>
          <p:nvPr/>
        </p:nvSpPr>
        <p:spPr>
          <a:xfrm>
            <a:off x="2009963" y="2499931"/>
            <a:ext cx="1317973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Educational Development</a:t>
            </a:r>
          </a:p>
          <a:p>
            <a:pPr algn="ctr"/>
            <a:r>
              <a:rPr lang="en-GB" sz="825" dirty="0"/>
              <a:t>Vacant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27C4C4E-9CFA-4137-BF81-F107DE57D533}"/>
              </a:ext>
            </a:extLst>
          </p:cNvPr>
          <p:cNvSpPr/>
          <p:nvPr/>
        </p:nvSpPr>
        <p:spPr>
          <a:xfrm>
            <a:off x="7340149" y="3429000"/>
            <a:ext cx="1186961" cy="15677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Deputy Payroll Manager</a:t>
            </a:r>
          </a:p>
          <a:p>
            <a:pPr algn="ctr"/>
            <a:r>
              <a:rPr lang="en-GB" sz="825" dirty="0"/>
              <a:t>Andrea Inman</a:t>
            </a:r>
          </a:p>
          <a:p>
            <a:pPr algn="ctr"/>
            <a:r>
              <a:rPr lang="en-GB" sz="825" b="1" dirty="0"/>
              <a:t>Payroll Officer</a:t>
            </a:r>
          </a:p>
          <a:p>
            <a:pPr algn="ctr"/>
            <a:r>
              <a:rPr lang="en-GB" sz="825" dirty="0"/>
              <a:t>Alex Thornton</a:t>
            </a:r>
          </a:p>
          <a:p>
            <a:pPr algn="ctr"/>
            <a:r>
              <a:rPr lang="en-GB" sz="825" dirty="0"/>
              <a:t>Tracy Thornton</a:t>
            </a:r>
          </a:p>
          <a:p>
            <a:pPr algn="ctr"/>
            <a:r>
              <a:rPr lang="en-GB" sz="825" dirty="0"/>
              <a:t>Vacant</a:t>
            </a:r>
          </a:p>
          <a:p>
            <a:pPr algn="ctr"/>
            <a:r>
              <a:rPr lang="en-GB" sz="825" b="1" dirty="0"/>
              <a:t>Pensions Officer </a:t>
            </a:r>
          </a:p>
          <a:p>
            <a:pPr algn="ctr"/>
            <a:r>
              <a:rPr lang="en-GB" sz="825" dirty="0"/>
              <a:t>Paul Hirst</a:t>
            </a:r>
          </a:p>
          <a:p>
            <a:pPr algn="ctr"/>
            <a:endParaRPr lang="en-GB" sz="825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4860A17-298B-48DC-99D4-2805C61A8D4F}"/>
              </a:ext>
            </a:extLst>
          </p:cNvPr>
          <p:cNvCxnSpPr>
            <a:cxnSpLocks/>
          </p:cNvCxnSpPr>
          <p:nvPr/>
        </p:nvCxnSpPr>
        <p:spPr>
          <a:xfrm>
            <a:off x="4490762" y="3173425"/>
            <a:ext cx="0" cy="722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C7F9AB4-6F9A-41F3-9139-76149B082BE3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375956" y="3113713"/>
            <a:ext cx="1" cy="361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844B9F2-80C8-4658-B45D-62A9EF5B848C}"/>
              </a:ext>
            </a:extLst>
          </p:cNvPr>
          <p:cNvSpPr/>
          <p:nvPr/>
        </p:nvSpPr>
        <p:spPr>
          <a:xfrm>
            <a:off x="5718730" y="2458174"/>
            <a:ext cx="1234440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Attendance &amp; Safeguarding</a:t>
            </a:r>
          </a:p>
          <a:p>
            <a:pPr algn="ctr"/>
            <a:r>
              <a:rPr lang="en-GB" sz="825" dirty="0"/>
              <a:t>Vanessa Pomeroy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3E7A29-368A-4217-83DB-7AF454B76861}"/>
              </a:ext>
            </a:extLst>
          </p:cNvPr>
          <p:cNvSpPr/>
          <p:nvPr/>
        </p:nvSpPr>
        <p:spPr>
          <a:xfrm>
            <a:off x="3946309" y="2450282"/>
            <a:ext cx="1234439" cy="9275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HR &amp; People</a:t>
            </a:r>
          </a:p>
          <a:p>
            <a:pPr algn="ctr"/>
            <a:r>
              <a:rPr lang="en-GB" sz="825" dirty="0"/>
              <a:t>Katie Dillon</a:t>
            </a:r>
          </a:p>
          <a:p>
            <a:pPr algn="ctr"/>
            <a:r>
              <a:rPr lang="en-GB" sz="825" b="1" dirty="0"/>
              <a:t>Business Manager</a:t>
            </a:r>
          </a:p>
          <a:p>
            <a:pPr algn="ctr"/>
            <a:r>
              <a:rPr lang="en-GB" sz="825" dirty="0"/>
              <a:t>Keren Callaghan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A0D43C-6874-4AEA-8703-30A2708B929F}"/>
              </a:ext>
            </a:extLst>
          </p:cNvPr>
          <p:cNvSpPr/>
          <p:nvPr/>
        </p:nvSpPr>
        <p:spPr>
          <a:xfrm>
            <a:off x="3990876" y="3534611"/>
            <a:ext cx="1186961" cy="19326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HR Manager</a:t>
            </a:r>
          </a:p>
          <a:p>
            <a:pPr algn="ctr"/>
            <a:r>
              <a:rPr lang="en-GB" sz="825" dirty="0"/>
              <a:t>Kirsty Howe</a:t>
            </a:r>
          </a:p>
          <a:p>
            <a:pPr algn="ctr"/>
            <a:r>
              <a:rPr lang="en-GB" sz="825" dirty="0"/>
              <a:t>Paula Shacklady</a:t>
            </a:r>
          </a:p>
          <a:p>
            <a:pPr algn="ctr"/>
            <a:r>
              <a:rPr lang="en-GB" sz="825" dirty="0"/>
              <a:t>Vacant</a:t>
            </a:r>
          </a:p>
          <a:p>
            <a:pPr algn="ctr"/>
            <a:r>
              <a:rPr lang="en-GB" sz="825" b="1" dirty="0"/>
              <a:t>Snr HRBP</a:t>
            </a:r>
          </a:p>
          <a:p>
            <a:pPr algn="ctr"/>
            <a:r>
              <a:rPr lang="en-GB" sz="825" dirty="0"/>
              <a:t>Katie Davies</a:t>
            </a:r>
          </a:p>
          <a:p>
            <a:pPr algn="ctr"/>
            <a:r>
              <a:rPr lang="en-GB" sz="825" dirty="0"/>
              <a:t>Laura Drinkwater</a:t>
            </a:r>
          </a:p>
          <a:p>
            <a:pPr algn="ctr"/>
            <a:r>
              <a:rPr lang="en-GB" sz="825" dirty="0"/>
              <a:t>Clare Barber</a:t>
            </a:r>
          </a:p>
          <a:p>
            <a:pPr algn="ctr"/>
            <a:r>
              <a:rPr lang="en-GB" sz="825" b="1" dirty="0"/>
              <a:t>HRBP</a:t>
            </a:r>
          </a:p>
          <a:p>
            <a:pPr algn="ctr"/>
            <a:r>
              <a:rPr lang="en-GB" sz="825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Sophie Thomson</a:t>
            </a:r>
          </a:p>
          <a:p>
            <a:pPr algn="ctr"/>
            <a:r>
              <a:rPr lang="en-GB" sz="825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Stephanie Mansfield</a:t>
            </a:r>
          </a:p>
          <a:p>
            <a:pPr algn="ctr"/>
            <a:r>
              <a:rPr lang="en-GB" sz="825" dirty="0"/>
              <a:t>Sabah Iftikhar</a:t>
            </a:r>
          </a:p>
          <a:p>
            <a:pPr algn="ctr"/>
            <a:r>
              <a:rPr lang="en-GB" sz="825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Matthew </a:t>
            </a:r>
            <a:r>
              <a:rPr lang="en-GB" sz="825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Beacock</a:t>
            </a:r>
            <a:endParaRPr lang="en-GB" sz="825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GB" sz="825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Liam Philips</a:t>
            </a:r>
          </a:p>
          <a:p>
            <a:pPr algn="ctr"/>
            <a:endParaRPr lang="en-GB" sz="825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3CE015-FB15-4B72-8ED9-DD58007488DB}"/>
              </a:ext>
            </a:extLst>
          </p:cNvPr>
          <p:cNvSpPr/>
          <p:nvPr/>
        </p:nvSpPr>
        <p:spPr>
          <a:xfrm>
            <a:off x="3123241" y="1446144"/>
            <a:ext cx="2595489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Director of HR &amp; Educational Strategy </a:t>
            </a:r>
          </a:p>
          <a:p>
            <a:pPr algn="ctr"/>
            <a:r>
              <a:rPr lang="en-GB" sz="825" dirty="0"/>
              <a:t>Rachel Foster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77062D4-3CB5-491C-BF7C-AC55B759C2A3}"/>
              </a:ext>
            </a:extLst>
          </p:cNvPr>
          <p:cNvSpPr/>
          <p:nvPr/>
        </p:nvSpPr>
        <p:spPr>
          <a:xfrm>
            <a:off x="7292670" y="2479946"/>
            <a:ext cx="1234440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Payroll Manager</a:t>
            </a:r>
          </a:p>
          <a:p>
            <a:pPr algn="ctr"/>
            <a:r>
              <a:rPr lang="en-GB" sz="825" dirty="0"/>
              <a:t>Audrey North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473F0E6-564D-4DF9-B05C-B9107FB04DF8}"/>
              </a:ext>
            </a:extLst>
          </p:cNvPr>
          <p:cNvSpPr/>
          <p:nvPr/>
        </p:nvSpPr>
        <p:spPr>
          <a:xfrm>
            <a:off x="2363176" y="3336968"/>
            <a:ext cx="964760" cy="12492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Inclusion</a:t>
            </a:r>
          </a:p>
          <a:p>
            <a:pPr algn="ctr"/>
            <a:r>
              <a:rPr lang="en-GB" sz="825" dirty="0"/>
              <a:t>Helen Marriott</a:t>
            </a:r>
          </a:p>
          <a:p>
            <a:pPr algn="ctr"/>
            <a:r>
              <a:rPr lang="en-GB" sz="825" b="1" dirty="0"/>
              <a:t>SALT</a:t>
            </a:r>
          </a:p>
          <a:p>
            <a:pPr algn="ctr"/>
            <a:r>
              <a:rPr lang="en-GB" sz="825" dirty="0"/>
              <a:t>Brianna Little</a:t>
            </a:r>
          </a:p>
          <a:p>
            <a:pPr algn="ctr"/>
            <a:r>
              <a:rPr lang="en-GB" sz="825" dirty="0"/>
              <a:t>Aoife Ferry</a:t>
            </a:r>
          </a:p>
          <a:p>
            <a:pPr algn="ctr"/>
            <a:r>
              <a:rPr lang="en-GB" sz="825" dirty="0"/>
              <a:t>Keira Boswell</a:t>
            </a:r>
          </a:p>
          <a:p>
            <a:pPr algn="ctr"/>
            <a:r>
              <a:rPr lang="en-GB" sz="825" dirty="0"/>
              <a:t>Alicia </a:t>
            </a:r>
            <a:r>
              <a:rPr lang="en-GB" sz="825" dirty="0" err="1"/>
              <a:t>Mealing</a:t>
            </a:r>
            <a:endParaRPr lang="en-GB" sz="825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54831B3-229D-4C36-A6A9-0266A3D92006}"/>
              </a:ext>
            </a:extLst>
          </p:cNvPr>
          <p:cNvCxnSpPr>
            <a:cxnSpLocks/>
          </p:cNvCxnSpPr>
          <p:nvPr/>
        </p:nvCxnSpPr>
        <p:spPr>
          <a:xfrm flipH="1">
            <a:off x="648981" y="3256522"/>
            <a:ext cx="20199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6648303-00C6-41C6-BDCE-EC67C16A0F2E}"/>
              </a:ext>
            </a:extLst>
          </p:cNvPr>
          <p:cNvCxnSpPr>
            <a:cxnSpLocks/>
          </p:cNvCxnSpPr>
          <p:nvPr/>
        </p:nvCxnSpPr>
        <p:spPr>
          <a:xfrm>
            <a:off x="668225" y="3248406"/>
            <a:ext cx="1" cy="361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6BC5DDE-1166-413F-8948-B75387ABA776}"/>
              </a:ext>
            </a:extLst>
          </p:cNvPr>
          <p:cNvCxnSpPr>
            <a:cxnSpLocks/>
          </p:cNvCxnSpPr>
          <p:nvPr/>
        </p:nvCxnSpPr>
        <p:spPr>
          <a:xfrm>
            <a:off x="1703790" y="3240291"/>
            <a:ext cx="1" cy="361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2874249-E5CF-47FB-93A3-AD854F57C179}"/>
              </a:ext>
            </a:extLst>
          </p:cNvPr>
          <p:cNvSpPr/>
          <p:nvPr/>
        </p:nvSpPr>
        <p:spPr>
          <a:xfrm>
            <a:off x="1307750" y="3336968"/>
            <a:ext cx="963948" cy="12492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Lead Practitioner – School Development</a:t>
            </a:r>
          </a:p>
          <a:p>
            <a:pPr algn="ctr"/>
            <a:r>
              <a:rPr lang="en-GB" sz="825" dirty="0"/>
              <a:t>Dan Toye</a:t>
            </a:r>
          </a:p>
          <a:p>
            <a:pPr algn="ctr"/>
            <a:endParaRPr lang="en-GB" sz="825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36A2C6C-0344-4FD2-B81C-25A9E5C33693}"/>
              </a:ext>
            </a:extLst>
          </p:cNvPr>
          <p:cNvSpPr/>
          <p:nvPr/>
        </p:nvSpPr>
        <p:spPr>
          <a:xfrm>
            <a:off x="232170" y="3336969"/>
            <a:ext cx="996734" cy="17099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Literacy Team Leader</a:t>
            </a:r>
          </a:p>
          <a:p>
            <a:pPr algn="ctr"/>
            <a:r>
              <a:rPr lang="en-GB" sz="825" dirty="0"/>
              <a:t>Laura </a:t>
            </a:r>
            <a:r>
              <a:rPr lang="en-GB" sz="825" dirty="0" err="1"/>
              <a:t>Buczko</a:t>
            </a:r>
            <a:endParaRPr lang="en-GB" sz="825" dirty="0"/>
          </a:p>
          <a:p>
            <a:pPr algn="ctr"/>
            <a:r>
              <a:rPr lang="en-GB" sz="825" b="1" dirty="0"/>
              <a:t>Lead Practitioner – Literacy</a:t>
            </a:r>
          </a:p>
          <a:p>
            <a:pPr algn="ctr"/>
            <a:r>
              <a:rPr lang="en-GB" sz="825" dirty="0"/>
              <a:t>Alice Pepper</a:t>
            </a:r>
          </a:p>
          <a:p>
            <a:pPr algn="ctr"/>
            <a:r>
              <a:rPr lang="en-GB" sz="825" b="1" dirty="0"/>
              <a:t>Lead Practitioner EYFS</a:t>
            </a:r>
          </a:p>
          <a:p>
            <a:pPr algn="ctr"/>
            <a:r>
              <a:rPr lang="en-GB" sz="825" dirty="0"/>
              <a:t>Shelley Lynton</a:t>
            </a:r>
          </a:p>
          <a:p>
            <a:pPr algn="ctr"/>
            <a:endParaRPr lang="en-GB" sz="825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EA20F8E-8DD1-4935-9652-1DDBE6977C86}"/>
              </a:ext>
            </a:extLst>
          </p:cNvPr>
          <p:cNvSpPr/>
          <p:nvPr/>
        </p:nvSpPr>
        <p:spPr>
          <a:xfrm>
            <a:off x="458330" y="2489627"/>
            <a:ext cx="1317973" cy="686449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Internal HR</a:t>
            </a:r>
          </a:p>
          <a:p>
            <a:pPr algn="ctr"/>
            <a:r>
              <a:rPr lang="en-GB" sz="825" dirty="0"/>
              <a:t>Linda Mason</a:t>
            </a:r>
          </a:p>
        </p:txBody>
      </p:sp>
      <p:cxnSp>
        <p:nvCxnSpPr>
          <p:cNvPr id="29" name="Straight Connector 15">
            <a:extLst>
              <a:ext uri="{FF2B5EF4-FFF2-40B4-BE49-F238E27FC236}">
                <a16:creationId xmlns:a16="http://schemas.microsoft.com/office/drawing/2014/main" id="{35B8F3CB-7A49-40E1-9AA1-C63FB88A0BA0}"/>
              </a:ext>
            </a:extLst>
          </p:cNvPr>
          <p:cNvCxnSpPr>
            <a:cxnSpLocks/>
            <a:stCxn id="2" idx="1"/>
            <a:endCxn id="26" idx="0"/>
          </p:cNvCxnSpPr>
          <p:nvPr/>
        </p:nvCxnSpPr>
        <p:spPr>
          <a:xfrm rot="10800000" flipV="1">
            <a:off x="1117317" y="1789043"/>
            <a:ext cx="2005924" cy="700583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93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3CE015-FB15-4B72-8ED9-DD58007488DB}"/>
              </a:ext>
            </a:extLst>
          </p:cNvPr>
          <p:cNvSpPr/>
          <p:nvPr/>
        </p:nvSpPr>
        <p:spPr>
          <a:xfrm>
            <a:off x="3123241" y="1446144"/>
            <a:ext cx="2595489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Director of Business Development &amp; IT</a:t>
            </a:r>
          </a:p>
          <a:p>
            <a:pPr algn="ctr"/>
            <a:r>
              <a:rPr lang="en-GB" sz="825" dirty="0"/>
              <a:t>Mark Seddon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2EF577-BCE9-41C9-9419-2FE4DDD7DC7F}"/>
              </a:ext>
            </a:extLst>
          </p:cNvPr>
          <p:cNvSpPr/>
          <p:nvPr/>
        </p:nvSpPr>
        <p:spPr>
          <a:xfrm>
            <a:off x="1191025" y="1089367"/>
            <a:ext cx="2410303" cy="274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BUSINESS DEVELOPMENT &amp; IT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4CD694-A308-4C1D-BAE1-CA794446F6B6}"/>
              </a:ext>
            </a:extLst>
          </p:cNvPr>
          <p:cNvCxnSpPr/>
          <p:nvPr/>
        </p:nvCxnSpPr>
        <p:spPr>
          <a:xfrm>
            <a:off x="3133580" y="249935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2D8BC7-9423-4C94-9960-48425E85343F}"/>
              </a:ext>
            </a:extLst>
          </p:cNvPr>
          <p:cNvCxnSpPr>
            <a:cxnSpLocks/>
          </p:cNvCxnSpPr>
          <p:nvPr/>
        </p:nvCxnSpPr>
        <p:spPr>
          <a:xfrm>
            <a:off x="2874577" y="2193093"/>
            <a:ext cx="0" cy="12128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34285B-F3F8-4755-9614-7B04F07DB791}"/>
              </a:ext>
            </a:extLst>
          </p:cNvPr>
          <p:cNvCxnSpPr>
            <a:cxnSpLocks/>
          </p:cNvCxnSpPr>
          <p:nvPr/>
        </p:nvCxnSpPr>
        <p:spPr>
          <a:xfrm>
            <a:off x="6773624" y="2197294"/>
            <a:ext cx="0" cy="722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7BA4926-5111-4E01-AEB5-CE2F03084294}"/>
              </a:ext>
            </a:extLst>
          </p:cNvPr>
          <p:cNvCxnSpPr>
            <a:cxnSpLocks/>
          </p:cNvCxnSpPr>
          <p:nvPr/>
        </p:nvCxnSpPr>
        <p:spPr>
          <a:xfrm flipH="1" flipV="1">
            <a:off x="2874579" y="2179007"/>
            <a:ext cx="3929843" cy="298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C7F9AB4-6F9A-41F3-9139-76149B082BE3}"/>
              </a:ext>
            </a:extLst>
          </p:cNvPr>
          <p:cNvCxnSpPr>
            <a:cxnSpLocks/>
          </p:cNvCxnSpPr>
          <p:nvPr/>
        </p:nvCxnSpPr>
        <p:spPr>
          <a:xfrm>
            <a:off x="6804421" y="3225354"/>
            <a:ext cx="1" cy="361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844B9F2-80C8-4658-B45D-62A9EF5B848C}"/>
              </a:ext>
            </a:extLst>
          </p:cNvPr>
          <p:cNvSpPr/>
          <p:nvPr/>
        </p:nvSpPr>
        <p:spPr>
          <a:xfrm>
            <a:off x="6187202" y="2743200"/>
            <a:ext cx="1234440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Marketing &amp; Engagement</a:t>
            </a:r>
          </a:p>
          <a:p>
            <a:pPr algn="ctr"/>
            <a:r>
              <a:rPr lang="en-GB" sz="825" dirty="0"/>
              <a:t>Janine Nixon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91F7231-DD47-4AA9-80C3-279F136C7954}"/>
              </a:ext>
            </a:extLst>
          </p:cNvPr>
          <p:cNvCxnSpPr>
            <a:cxnSpLocks/>
          </p:cNvCxnSpPr>
          <p:nvPr/>
        </p:nvCxnSpPr>
        <p:spPr>
          <a:xfrm>
            <a:off x="661245" y="3390146"/>
            <a:ext cx="0" cy="639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CF7EFED-6AE8-4DC8-907B-00E5C939E187}"/>
              </a:ext>
            </a:extLst>
          </p:cNvPr>
          <p:cNvSpPr/>
          <p:nvPr/>
        </p:nvSpPr>
        <p:spPr>
          <a:xfrm>
            <a:off x="174487" y="3565355"/>
            <a:ext cx="892526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ICT Sales Manager</a:t>
            </a:r>
          </a:p>
          <a:p>
            <a:pPr algn="ctr"/>
            <a:r>
              <a:rPr lang="en-GB" sz="825" dirty="0"/>
              <a:t>Vince </a:t>
            </a:r>
            <a:r>
              <a:rPr lang="en-GB" sz="825" dirty="0" err="1"/>
              <a:t>Slatford</a:t>
            </a:r>
            <a:endParaRPr lang="en-GB" sz="825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B34F094-7CA2-40EB-B7E0-8A43461256E5}"/>
              </a:ext>
            </a:extLst>
          </p:cNvPr>
          <p:cNvCxnSpPr>
            <a:cxnSpLocks/>
          </p:cNvCxnSpPr>
          <p:nvPr/>
        </p:nvCxnSpPr>
        <p:spPr>
          <a:xfrm flipH="1">
            <a:off x="659219" y="3390146"/>
            <a:ext cx="4710269" cy="2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0E54A4E-783C-4BC9-A285-023ACCE165C6}"/>
              </a:ext>
            </a:extLst>
          </p:cNvPr>
          <p:cNvCxnSpPr>
            <a:cxnSpLocks/>
          </p:cNvCxnSpPr>
          <p:nvPr/>
        </p:nvCxnSpPr>
        <p:spPr>
          <a:xfrm>
            <a:off x="1661098" y="3392379"/>
            <a:ext cx="0" cy="754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49ED3D-1C4D-450A-BAF1-8E8756DAF847}"/>
              </a:ext>
            </a:extLst>
          </p:cNvPr>
          <p:cNvCxnSpPr>
            <a:cxnSpLocks/>
          </p:cNvCxnSpPr>
          <p:nvPr/>
        </p:nvCxnSpPr>
        <p:spPr>
          <a:xfrm>
            <a:off x="5379695" y="3390146"/>
            <a:ext cx="0" cy="713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2874249-E5CF-47FB-93A3-AD854F57C179}"/>
              </a:ext>
            </a:extLst>
          </p:cNvPr>
          <p:cNvSpPr/>
          <p:nvPr/>
        </p:nvSpPr>
        <p:spPr>
          <a:xfrm>
            <a:off x="1162948" y="3557143"/>
            <a:ext cx="951144" cy="7260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SIMS Manager</a:t>
            </a:r>
          </a:p>
          <a:p>
            <a:pPr algn="ctr"/>
            <a:r>
              <a:rPr lang="en-GB" sz="825" dirty="0" err="1"/>
              <a:t>Az’ya</a:t>
            </a:r>
            <a:r>
              <a:rPr lang="en-GB" sz="825" dirty="0"/>
              <a:t> Rajput</a:t>
            </a:r>
          </a:p>
          <a:p>
            <a:pPr algn="ctr"/>
            <a:r>
              <a:rPr lang="en-GB" sz="825" b="1" dirty="0"/>
              <a:t>SIMS Officer</a:t>
            </a:r>
          </a:p>
          <a:p>
            <a:pPr algn="ctr"/>
            <a:r>
              <a:rPr lang="en-GB" sz="825" dirty="0"/>
              <a:t>Helen Casey</a:t>
            </a:r>
          </a:p>
          <a:p>
            <a:pPr algn="ctr"/>
            <a:r>
              <a:rPr lang="en-GB" sz="825" dirty="0"/>
              <a:t>Caitlyn Wilson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D69C1C-3C20-4B87-8302-EE24CAED15D1}"/>
              </a:ext>
            </a:extLst>
          </p:cNvPr>
          <p:cNvSpPr/>
          <p:nvPr/>
        </p:nvSpPr>
        <p:spPr>
          <a:xfrm>
            <a:off x="2280197" y="2483154"/>
            <a:ext cx="1317973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ICT Services</a:t>
            </a:r>
          </a:p>
          <a:p>
            <a:pPr algn="ctr"/>
            <a:r>
              <a:rPr lang="en-GB" sz="825" dirty="0"/>
              <a:t>Dan Smith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DB357C2-F734-4829-8D5A-54037F5B0C38}"/>
              </a:ext>
            </a:extLst>
          </p:cNvPr>
          <p:cNvSpPr/>
          <p:nvPr/>
        </p:nvSpPr>
        <p:spPr>
          <a:xfrm>
            <a:off x="4714327" y="3574402"/>
            <a:ext cx="1186961" cy="8565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IT Systems Manager</a:t>
            </a:r>
          </a:p>
          <a:p>
            <a:pPr algn="ctr"/>
            <a:r>
              <a:rPr lang="en-GB" sz="825" dirty="0"/>
              <a:t>Vacant</a:t>
            </a:r>
          </a:p>
          <a:p>
            <a:pPr algn="ctr"/>
            <a:r>
              <a:rPr lang="en-GB" sz="825" b="1" dirty="0"/>
              <a:t>IT Service Desk Analyst</a:t>
            </a:r>
          </a:p>
          <a:p>
            <a:pPr algn="ctr"/>
            <a:r>
              <a:rPr lang="en-GB" sz="825" dirty="0" err="1">
                <a:solidFill>
                  <a:schemeClr val="tx1"/>
                </a:solidFill>
              </a:rPr>
              <a:t>Eesa</a:t>
            </a:r>
            <a:r>
              <a:rPr lang="en-GB" sz="825" dirty="0">
                <a:solidFill>
                  <a:schemeClr val="tx1"/>
                </a:solidFill>
              </a:rPr>
              <a:t> </a:t>
            </a:r>
            <a:r>
              <a:rPr lang="en-GB" sz="825" dirty="0" err="1">
                <a:solidFill>
                  <a:schemeClr val="tx1"/>
                </a:solidFill>
              </a:rPr>
              <a:t>Haq</a:t>
            </a:r>
            <a:endParaRPr lang="en-GB" sz="825" dirty="0">
              <a:solidFill>
                <a:schemeClr val="tx1"/>
              </a:solidFill>
            </a:endParaRPr>
          </a:p>
          <a:p>
            <a:pPr algn="ctr"/>
            <a:r>
              <a:rPr lang="en-GB" sz="825" dirty="0" err="1">
                <a:solidFill>
                  <a:schemeClr val="tx1"/>
                </a:solidFill>
              </a:rPr>
              <a:t>Oreoluwa</a:t>
            </a:r>
            <a:r>
              <a:rPr lang="en-GB" sz="825" dirty="0">
                <a:solidFill>
                  <a:schemeClr val="tx1"/>
                </a:solidFill>
              </a:rPr>
              <a:t> Junaid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0B99E25-EE40-4EC3-86A1-BD7D08E3750E}"/>
              </a:ext>
            </a:extLst>
          </p:cNvPr>
          <p:cNvCxnSpPr>
            <a:cxnSpLocks/>
          </p:cNvCxnSpPr>
          <p:nvPr/>
        </p:nvCxnSpPr>
        <p:spPr>
          <a:xfrm>
            <a:off x="3898292" y="3366253"/>
            <a:ext cx="0" cy="754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37F655A-6802-4A23-A856-268F45E7C894}"/>
              </a:ext>
            </a:extLst>
          </p:cNvPr>
          <p:cNvCxnSpPr>
            <a:cxnSpLocks/>
          </p:cNvCxnSpPr>
          <p:nvPr/>
        </p:nvCxnSpPr>
        <p:spPr>
          <a:xfrm>
            <a:off x="2687786" y="3378830"/>
            <a:ext cx="0" cy="754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5904C8C-31E8-4A72-BA9D-6EFD364FD2AE}"/>
              </a:ext>
            </a:extLst>
          </p:cNvPr>
          <p:cNvSpPr/>
          <p:nvPr/>
        </p:nvSpPr>
        <p:spPr>
          <a:xfrm>
            <a:off x="2193488" y="3535591"/>
            <a:ext cx="1217163" cy="149668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IT Support Manager</a:t>
            </a:r>
          </a:p>
          <a:p>
            <a:pPr algn="ctr"/>
            <a:r>
              <a:rPr lang="en-GB" sz="825" dirty="0"/>
              <a:t>Ian Waterworth</a:t>
            </a:r>
          </a:p>
          <a:p>
            <a:pPr algn="ctr"/>
            <a:r>
              <a:rPr lang="en-GB" sz="825" b="1" dirty="0"/>
              <a:t>IT Technician</a:t>
            </a:r>
          </a:p>
          <a:p>
            <a:pPr algn="ctr"/>
            <a:r>
              <a:rPr lang="en-GB" sz="825" dirty="0"/>
              <a:t>Shahid Iqbal</a:t>
            </a:r>
          </a:p>
          <a:p>
            <a:pPr algn="ctr"/>
            <a:r>
              <a:rPr lang="en-GB" sz="825" dirty="0"/>
              <a:t>Harvey </a:t>
            </a:r>
            <a:r>
              <a:rPr lang="en-GB" sz="825" dirty="0" err="1"/>
              <a:t>Loynes</a:t>
            </a:r>
            <a:endParaRPr lang="en-GB" sz="825" dirty="0"/>
          </a:p>
          <a:p>
            <a:pPr algn="ctr"/>
            <a:r>
              <a:rPr lang="en-GB" sz="825" dirty="0"/>
              <a:t>Andrew Rutherford</a:t>
            </a:r>
          </a:p>
          <a:p>
            <a:pPr algn="ctr"/>
            <a:r>
              <a:rPr lang="en-GB" sz="825" dirty="0"/>
              <a:t>Thomas Oldham</a:t>
            </a:r>
          </a:p>
          <a:p>
            <a:pPr algn="ctr"/>
            <a:r>
              <a:rPr lang="en-GB" sz="825" dirty="0"/>
              <a:t>David Wilson</a:t>
            </a:r>
          </a:p>
          <a:p>
            <a:pPr algn="ctr"/>
            <a:r>
              <a:rPr lang="en-GB" sz="825" dirty="0">
                <a:solidFill>
                  <a:schemeClr val="tx1">
                    <a:lumMod val="95000"/>
                    <a:lumOff val="5000"/>
                  </a:schemeClr>
                </a:solidFill>
              </a:rPr>
              <a:t>Nick </a:t>
            </a:r>
            <a:r>
              <a:rPr lang="en-GB" sz="825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Dodsworth</a:t>
            </a:r>
            <a:endParaRPr lang="en-GB" sz="825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GB" sz="825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GB" sz="825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C0889F1-1715-4197-BFB9-A84D33894110}"/>
              </a:ext>
            </a:extLst>
          </p:cNvPr>
          <p:cNvSpPr/>
          <p:nvPr/>
        </p:nvSpPr>
        <p:spPr>
          <a:xfrm>
            <a:off x="3537387" y="3574395"/>
            <a:ext cx="869055" cy="8565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Technical Lead</a:t>
            </a:r>
          </a:p>
          <a:p>
            <a:pPr algn="ctr"/>
            <a:r>
              <a:rPr lang="en-GB" sz="825" dirty="0">
                <a:solidFill>
                  <a:schemeClr val="tx1"/>
                </a:solidFill>
              </a:rPr>
              <a:t>Carl Lawton</a:t>
            </a:r>
          </a:p>
          <a:p>
            <a:pPr algn="ctr"/>
            <a:endParaRPr lang="en-GB" sz="825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04E2DE5-9626-481C-9993-44FF1DFCDC65}"/>
              </a:ext>
            </a:extLst>
          </p:cNvPr>
          <p:cNvSpPr/>
          <p:nvPr/>
        </p:nvSpPr>
        <p:spPr>
          <a:xfrm>
            <a:off x="6295941" y="3547929"/>
            <a:ext cx="1186961" cy="18775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Graphic Design &amp; Web Support Officer</a:t>
            </a:r>
          </a:p>
          <a:p>
            <a:pPr algn="ctr"/>
            <a:r>
              <a:rPr lang="en-GB" sz="825" dirty="0"/>
              <a:t>Jeff Downs</a:t>
            </a:r>
          </a:p>
          <a:p>
            <a:pPr algn="ctr"/>
            <a:r>
              <a:rPr lang="en-GB" sz="825" b="1" dirty="0"/>
              <a:t>Graphic Designer</a:t>
            </a:r>
          </a:p>
          <a:p>
            <a:pPr algn="ctr"/>
            <a:r>
              <a:rPr lang="en-GB" sz="825" dirty="0"/>
              <a:t>Jacob Connolly</a:t>
            </a:r>
          </a:p>
          <a:p>
            <a:pPr algn="ctr"/>
            <a:r>
              <a:rPr lang="en-GB" sz="825" b="1" dirty="0"/>
              <a:t>Creative Copywriter</a:t>
            </a:r>
          </a:p>
          <a:p>
            <a:pPr algn="ctr"/>
            <a:r>
              <a:rPr lang="en-GB" sz="825" dirty="0"/>
              <a:t>Elise Vipond</a:t>
            </a:r>
          </a:p>
          <a:p>
            <a:pPr algn="ctr"/>
            <a:r>
              <a:rPr lang="en-GB" sz="825" b="1" dirty="0"/>
              <a:t>Schools Account Manager</a:t>
            </a:r>
          </a:p>
          <a:p>
            <a:pPr algn="ctr"/>
            <a:r>
              <a:rPr lang="en-GB" sz="825" dirty="0"/>
              <a:t>Siobhan Halligan</a:t>
            </a:r>
          </a:p>
          <a:p>
            <a:pPr algn="ctr"/>
            <a:endParaRPr lang="en-GB" sz="825" dirty="0"/>
          </a:p>
        </p:txBody>
      </p:sp>
    </p:spTree>
    <p:extLst>
      <p:ext uri="{BB962C8B-B14F-4D97-AF65-F5344CB8AC3E}">
        <p14:creationId xmlns:p14="http://schemas.microsoft.com/office/powerpoint/2010/main" val="1241767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C2EF577-BCE9-41C9-9419-2FE4DDD7DC7F}"/>
              </a:ext>
            </a:extLst>
          </p:cNvPr>
          <p:cNvSpPr/>
          <p:nvPr/>
        </p:nvSpPr>
        <p:spPr>
          <a:xfrm>
            <a:off x="1152605" y="1089367"/>
            <a:ext cx="2448723" cy="274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GOVERNANCE &amp; COMPLIANCE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4CD694-A308-4C1D-BAE1-CA794446F6B6}"/>
              </a:ext>
            </a:extLst>
          </p:cNvPr>
          <p:cNvCxnSpPr/>
          <p:nvPr/>
        </p:nvCxnSpPr>
        <p:spPr>
          <a:xfrm>
            <a:off x="3133580" y="249935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2D8BC7-9423-4C94-9960-48425E85343F}"/>
              </a:ext>
            </a:extLst>
          </p:cNvPr>
          <p:cNvCxnSpPr>
            <a:cxnSpLocks/>
          </p:cNvCxnSpPr>
          <p:nvPr/>
        </p:nvCxnSpPr>
        <p:spPr>
          <a:xfrm>
            <a:off x="2672903" y="2190890"/>
            <a:ext cx="0" cy="1374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B73326-51A7-4ACB-B1EE-9952C972AD89}"/>
              </a:ext>
            </a:extLst>
          </p:cNvPr>
          <p:cNvCxnSpPr>
            <a:cxnSpLocks/>
          </p:cNvCxnSpPr>
          <p:nvPr/>
        </p:nvCxnSpPr>
        <p:spPr>
          <a:xfrm>
            <a:off x="5919992" y="2190890"/>
            <a:ext cx="0" cy="722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7BA4926-5111-4E01-AEB5-CE2F03084294}"/>
              </a:ext>
            </a:extLst>
          </p:cNvPr>
          <p:cNvCxnSpPr>
            <a:cxnSpLocks/>
          </p:cNvCxnSpPr>
          <p:nvPr/>
        </p:nvCxnSpPr>
        <p:spPr>
          <a:xfrm flipH="1">
            <a:off x="2672903" y="2197803"/>
            <a:ext cx="32645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A0D43C-6874-4AEA-8703-30A2708B929F}"/>
              </a:ext>
            </a:extLst>
          </p:cNvPr>
          <p:cNvSpPr/>
          <p:nvPr/>
        </p:nvSpPr>
        <p:spPr>
          <a:xfrm>
            <a:off x="5284137" y="2885137"/>
            <a:ext cx="1186961" cy="252671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School Finance Manager</a:t>
            </a:r>
          </a:p>
          <a:p>
            <a:pPr algn="ctr"/>
            <a:r>
              <a:rPr lang="en-GB" sz="825" dirty="0"/>
              <a:t>Petra Pratt</a:t>
            </a:r>
          </a:p>
          <a:p>
            <a:pPr algn="ctr"/>
            <a:r>
              <a:rPr lang="en-GB" sz="825" b="1" dirty="0"/>
              <a:t>Deputy School Finance Manager</a:t>
            </a:r>
          </a:p>
          <a:p>
            <a:pPr algn="ctr"/>
            <a:r>
              <a:rPr lang="en-GB" sz="825" dirty="0"/>
              <a:t>Victoria </a:t>
            </a:r>
            <a:r>
              <a:rPr lang="en-GB" sz="825" dirty="0" err="1"/>
              <a:t>Sowter</a:t>
            </a:r>
            <a:endParaRPr lang="en-GB" sz="825" dirty="0"/>
          </a:p>
          <a:p>
            <a:pPr algn="ctr"/>
            <a:r>
              <a:rPr lang="en-GB" sz="825" b="1" dirty="0"/>
              <a:t>School Finance Consultant</a:t>
            </a:r>
          </a:p>
          <a:p>
            <a:pPr algn="ctr"/>
            <a:r>
              <a:rPr lang="en-GB" sz="825" dirty="0"/>
              <a:t>Kathryn Walton</a:t>
            </a:r>
          </a:p>
          <a:p>
            <a:pPr algn="ctr"/>
            <a:r>
              <a:rPr lang="en-GB" sz="825" dirty="0"/>
              <a:t>Mina </a:t>
            </a:r>
            <a:r>
              <a:rPr lang="en-GB" sz="825" dirty="0" err="1"/>
              <a:t>Suder</a:t>
            </a:r>
            <a:endParaRPr lang="en-GB" sz="825" dirty="0"/>
          </a:p>
          <a:p>
            <a:pPr algn="ctr"/>
            <a:r>
              <a:rPr lang="en-GB" sz="825" dirty="0"/>
              <a:t>Zoey Carter-Jones</a:t>
            </a:r>
          </a:p>
          <a:p>
            <a:pPr algn="ctr"/>
            <a:r>
              <a:rPr lang="en-GB" sz="825" dirty="0"/>
              <a:t>Adele Hayes </a:t>
            </a:r>
          </a:p>
          <a:p>
            <a:pPr algn="ctr"/>
            <a:r>
              <a:rPr lang="en-GB" sz="825" b="1" dirty="0"/>
              <a:t>School Finance Support Officer</a:t>
            </a:r>
          </a:p>
          <a:p>
            <a:pPr algn="ctr"/>
            <a:r>
              <a:rPr lang="en-GB" sz="825" dirty="0"/>
              <a:t>Jane Norris</a:t>
            </a:r>
          </a:p>
          <a:p>
            <a:pPr algn="ctr"/>
            <a:endParaRPr lang="en-GB" sz="825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3011E9-73E6-4FAB-940B-9FAC4DFA951A}"/>
              </a:ext>
            </a:extLst>
          </p:cNvPr>
          <p:cNvCxnSpPr>
            <a:cxnSpLocks/>
          </p:cNvCxnSpPr>
          <p:nvPr/>
        </p:nvCxnSpPr>
        <p:spPr>
          <a:xfrm>
            <a:off x="4403196" y="1685930"/>
            <a:ext cx="0" cy="511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3CE015-FB15-4B72-8ED9-DD58007488DB}"/>
              </a:ext>
            </a:extLst>
          </p:cNvPr>
          <p:cNvSpPr/>
          <p:nvPr/>
        </p:nvSpPr>
        <p:spPr>
          <a:xfrm>
            <a:off x="3123241" y="1446144"/>
            <a:ext cx="2595489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Governance &amp; Compliance</a:t>
            </a:r>
          </a:p>
          <a:p>
            <a:pPr algn="ctr"/>
            <a:r>
              <a:rPr lang="en-GB" sz="825" dirty="0"/>
              <a:t>Rob Merino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2874249-E5CF-47FB-93A3-AD854F57C179}"/>
              </a:ext>
            </a:extLst>
          </p:cNvPr>
          <p:cNvSpPr/>
          <p:nvPr/>
        </p:nvSpPr>
        <p:spPr>
          <a:xfrm>
            <a:off x="2138751" y="2499355"/>
            <a:ext cx="1186961" cy="344808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Lead Clerk</a:t>
            </a:r>
          </a:p>
          <a:p>
            <a:pPr algn="ctr"/>
            <a:r>
              <a:rPr lang="en-GB" sz="825" dirty="0"/>
              <a:t>Joanne Douglas</a:t>
            </a:r>
          </a:p>
          <a:p>
            <a:pPr algn="ctr"/>
            <a:r>
              <a:rPr lang="en-GB" sz="825" dirty="0"/>
              <a:t>Amy Unwin</a:t>
            </a:r>
          </a:p>
          <a:p>
            <a:pPr algn="ctr"/>
            <a:r>
              <a:rPr lang="en-GB" sz="825" b="1" dirty="0"/>
              <a:t>Clerk</a:t>
            </a:r>
          </a:p>
          <a:p>
            <a:pPr algn="ctr"/>
            <a:r>
              <a:rPr lang="en-GB" sz="825" dirty="0"/>
              <a:t>Jane Poulton</a:t>
            </a:r>
          </a:p>
          <a:p>
            <a:pPr algn="ctr"/>
            <a:r>
              <a:rPr lang="en-GB" sz="825" dirty="0"/>
              <a:t>Emma Capp</a:t>
            </a:r>
          </a:p>
          <a:p>
            <a:pPr algn="ctr"/>
            <a:r>
              <a:rPr lang="en-GB" sz="825" dirty="0"/>
              <a:t>David Pearce</a:t>
            </a:r>
          </a:p>
          <a:p>
            <a:pPr algn="ctr"/>
            <a:r>
              <a:rPr lang="en-GB" sz="825" dirty="0"/>
              <a:t>Matthew Maltby</a:t>
            </a:r>
          </a:p>
          <a:p>
            <a:pPr algn="ctr"/>
            <a:r>
              <a:rPr lang="en-GB" sz="825" dirty="0"/>
              <a:t>Helen O’Sullivan</a:t>
            </a:r>
          </a:p>
          <a:p>
            <a:pPr algn="ctr"/>
            <a:r>
              <a:rPr lang="en-GB" sz="825" dirty="0"/>
              <a:t>Gary </a:t>
            </a:r>
            <a:r>
              <a:rPr lang="en-GB" sz="825" dirty="0" err="1"/>
              <a:t>Buttriss</a:t>
            </a:r>
            <a:r>
              <a:rPr lang="en-GB" sz="825" dirty="0"/>
              <a:t>-Holt</a:t>
            </a:r>
          </a:p>
          <a:p>
            <a:pPr algn="ctr"/>
            <a:r>
              <a:rPr lang="en-GB" sz="825" dirty="0"/>
              <a:t>Ali Hussein</a:t>
            </a:r>
          </a:p>
          <a:p>
            <a:pPr algn="ctr"/>
            <a:r>
              <a:rPr lang="en-GB" sz="825" dirty="0"/>
              <a:t>Helen Whittaker</a:t>
            </a:r>
          </a:p>
          <a:p>
            <a:pPr algn="ctr"/>
            <a:r>
              <a:rPr lang="en-GB" sz="825" b="1" dirty="0"/>
              <a:t>Clerk (FTC)</a:t>
            </a:r>
          </a:p>
          <a:p>
            <a:pPr algn="ctr"/>
            <a:r>
              <a:rPr lang="en-GB" sz="825" dirty="0"/>
              <a:t>Pam </a:t>
            </a:r>
            <a:r>
              <a:rPr lang="en-GB" sz="825" dirty="0" err="1"/>
              <a:t>Helyar</a:t>
            </a:r>
            <a:endParaRPr lang="en-GB" sz="825" dirty="0"/>
          </a:p>
          <a:p>
            <a:pPr algn="ctr"/>
            <a:r>
              <a:rPr lang="en-GB" sz="825" dirty="0"/>
              <a:t>Jan </a:t>
            </a:r>
            <a:r>
              <a:rPr lang="en-GB" sz="825" dirty="0" err="1"/>
              <a:t>Haslem</a:t>
            </a:r>
            <a:endParaRPr lang="en-GB" sz="825" dirty="0"/>
          </a:p>
          <a:p>
            <a:pPr algn="ctr"/>
            <a:r>
              <a:rPr lang="en-GB" sz="825" dirty="0"/>
              <a:t>Karen Riley</a:t>
            </a:r>
          </a:p>
          <a:p>
            <a:pPr algn="ctr"/>
            <a:r>
              <a:rPr lang="en-GB" sz="825" dirty="0"/>
              <a:t>Kirsty Halls</a:t>
            </a:r>
          </a:p>
          <a:p>
            <a:pPr algn="ctr"/>
            <a:r>
              <a:rPr lang="en-GB" sz="825" dirty="0"/>
              <a:t>Gemma Lomas</a:t>
            </a:r>
          </a:p>
          <a:p>
            <a:pPr algn="ctr"/>
            <a:r>
              <a:rPr lang="en-GB" sz="825" dirty="0"/>
              <a:t>Nicola Barrett</a:t>
            </a:r>
          </a:p>
          <a:p>
            <a:pPr algn="ctr"/>
            <a:r>
              <a:rPr lang="en-GB" sz="825" b="1" dirty="0"/>
              <a:t>Casual Clerk</a:t>
            </a:r>
          </a:p>
          <a:p>
            <a:pPr algn="ctr"/>
            <a:r>
              <a:rPr lang="en-GB" sz="825" dirty="0"/>
              <a:t>Andrew Crosbie</a:t>
            </a:r>
          </a:p>
          <a:p>
            <a:pPr algn="ctr"/>
            <a:r>
              <a:rPr lang="en-GB" sz="825" dirty="0"/>
              <a:t>Frances Bennett</a:t>
            </a:r>
          </a:p>
          <a:p>
            <a:pPr algn="ctr"/>
            <a:r>
              <a:rPr lang="en-GB" sz="825" dirty="0"/>
              <a:t>Maria Whelan</a:t>
            </a:r>
          </a:p>
        </p:txBody>
      </p:sp>
    </p:spTree>
    <p:extLst>
      <p:ext uri="{BB962C8B-B14F-4D97-AF65-F5344CB8AC3E}">
        <p14:creationId xmlns:p14="http://schemas.microsoft.com/office/powerpoint/2010/main" val="1634315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C2EF577-BCE9-41C9-9419-2FE4DDD7DC7F}"/>
              </a:ext>
            </a:extLst>
          </p:cNvPr>
          <p:cNvSpPr/>
          <p:nvPr/>
        </p:nvSpPr>
        <p:spPr>
          <a:xfrm>
            <a:off x="3207117" y="1433844"/>
            <a:ext cx="2895862" cy="2057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EDUCATIONAL PSYCHOLOGY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4CD694-A308-4C1D-BAE1-CA794446F6B6}"/>
              </a:ext>
            </a:extLst>
          </p:cNvPr>
          <p:cNvCxnSpPr/>
          <p:nvPr/>
        </p:nvCxnSpPr>
        <p:spPr>
          <a:xfrm>
            <a:off x="3493185" y="273176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844B9F2-80C8-4658-B45D-62A9EF5B848C}"/>
              </a:ext>
            </a:extLst>
          </p:cNvPr>
          <p:cNvSpPr/>
          <p:nvPr/>
        </p:nvSpPr>
        <p:spPr>
          <a:xfrm>
            <a:off x="3454899" y="1784678"/>
            <a:ext cx="2400299" cy="4853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Principal Educational Psychologist / Exec Team</a:t>
            </a:r>
          </a:p>
          <a:p>
            <a:pPr algn="ctr"/>
            <a:endParaRPr lang="en-GB" sz="788" dirty="0"/>
          </a:p>
          <a:p>
            <a:pPr algn="ctr"/>
            <a:r>
              <a:rPr lang="en-GB" sz="788" dirty="0"/>
              <a:t>Sarah McIntosh</a:t>
            </a:r>
            <a:endParaRPr lang="en-GB" sz="788" i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CA25729-FAC1-473A-88DD-6DB02E6F31C1}"/>
              </a:ext>
            </a:extLst>
          </p:cNvPr>
          <p:cNvSpPr/>
          <p:nvPr/>
        </p:nvSpPr>
        <p:spPr>
          <a:xfrm>
            <a:off x="2318986" y="3374127"/>
            <a:ext cx="988480" cy="34839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Administrator</a:t>
            </a:r>
          </a:p>
          <a:p>
            <a:pPr algn="ctr"/>
            <a:r>
              <a:rPr lang="en-GB" sz="788" dirty="0"/>
              <a:t>Angela Brooks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04E2DE5-9626-481C-9993-44FF1DFCDC65}"/>
              </a:ext>
            </a:extLst>
          </p:cNvPr>
          <p:cNvSpPr/>
          <p:nvPr/>
        </p:nvSpPr>
        <p:spPr>
          <a:xfrm>
            <a:off x="4091072" y="3009227"/>
            <a:ext cx="1136580" cy="762879"/>
          </a:xfrm>
          <a:prstGeom prst="roundRect">
            <a:avLst>
              <a:gd name="adj" fmla="val 2213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Senior EP</a:t>
            </a:r>
            <a:endParaRPr lang="en-GB" sz="788" dirty="0"/>
          </a:p>
          <a:p>
            <a:pPr marL="171450" indent="-171450">
              <a:buFont typeface="+mj-lt"/>
              <a:buAutoNum type="arabicPeriod"/>
            </a:pPr>
            <a:r>
              <a:rPr lang="en-GB" sz="788" dirty="0"/>
              <a:t>Judith Ligget</a:t>
            </a:r>
            <a:r>
              <a:rPr lang="en-GB" sz="788" dirty="0">
                <a:solidFill>
                  <a:schemeClr val="tx1"/>
                </a:solidFill>
              </a:rPr>
              <a:t>t</a:t>
            </a:r>
          </a:p>
          <a:p>
            <a:pPr marL="171450" indent="-171450">
              <a:buFont typeface="+mj-lt"/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Michelle Kittles</a:t>
            </a:r>
          </a:p>
          <a:p>
            <a:pPr marL="171450" indent="-171450">
              <a:buFont typeface="+mj-lt"/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Helen Gore</a:t>
            </a:r>
          </a:p>
          <a:p>
            <a:pPr marL="171450" indent="-171450">
              <a:buFont typeface="+mj-lt"/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Audrey Johnson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6D89937-AB45-419C-8EA8-3952FF60D307}"/>
              </a:ext>
            </a:extLst>
          </p:cNvPr>
          <p:cNvSpPr/>
          <p:nvPr/>
        </p:nvSpPr>
        <p:spPr>
          <a:xfrm>
            <a:off x="3925544" y="4459691"/>
            <a:ext cx="1459006" cy="11480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Area Lead EP</a:t>
            </a:r>
          </a:p>
          <a:p>
            <a:pPr marL="171450" indent="-171450">
              <a:buFont typeface="+mj-lt"/>
              <a:buAutoNum type="arabicPeriod"/>
            </a:pPr>
            <a:r>
              <a:rPr lang="en-GB" sz="788" dirty="0"/>
              <a:t>Tricia Euston</a:t>
            </a:r>
          </a:p>
          <a:p>
            <a:pPr marL="171450" indent="-171450">
              <a:buFont typeface="+mj-lt"/>
              <a:buAutoNum type="arabicPeriod"/>
            </a:pPr>
            <a:r>
              <a:rPr lang="en-GB" sz="788" dirty="0"/>
              <a:t>Claire Carroll</a:t>
            </a:r>
          </a:p>
          <a:p>
            <a:pPr marL="171450" indent="-171450">
              <a:buFont typeface="+mj-lt"/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Charlotte Ventura</a:t>
            </a:r>
            <a:endParaRPr lang="en-GB" sz="788" dirty="0">
              <a:solidFill>
                <a:schemeClr val="accent1"/>
              </a:solidFill>
            </a:endParaRPr>
          </a:p>
          <a:p>
            <a:pPr marL="171450" indent="-171450">
              <a:buFont typeface="+mj-lt"/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Amy  Burns</a:t>
            </a:r>
          </a:p>
          <a:p>
            <a:pPr marL="171450" indent="-171450">
              <a:buFont typeface="+mj-lt"/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Lucy Hicks</a:t>
            </a:r>
          </a:p>
          <a:p>
            <a:pPr marL="171450" indent="-171450">
              <a:buFont typeface="+mj-lt"/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Lesley France (Mat Cover) </a:t>
            </a:r>
            <a:endParaRPr lang="en-GB" sz="788" i="1" dirty="0">
              <a:solidFill>
                <a:srgbClr val="FF0000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B1A6FAA-EC7A-49C5-ABCF-EB194DC4BB52}"/>
              </a:ext>
            </a:extLst>
          </p:cNvPr>
          <p:cNvSpPr/>
          <p:nvPr/>
        </p:nvSpPr>
        <p:spPr>
          <a:xfrm>
            <a:off x="357328" y="3429000"/>
            <a:ext cx="1600394" cy="2780414"/>
          </a:xfrm>
          <a:prstGeom prst="roundRect">
            <a:avLst>
              <a:gd name="adj" fmla="val 1650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Educational Psychologists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Julie Brown</a:t>
            </a:r>
          </a:p>
          <a:p>
            <a:pPr marL="171450" indent="-171450">
              <a:buFontTx/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John Woods</a:t>
            </a:r>
          </a:p>
          <a:p>
            <a:pPr marL="171450" indent="-171450">
              <a:buFontTx/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Abigail Sterne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Athina Papkonstantinou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Lydia Dyer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Kirsty Mullowney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Sarah Ward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Katie Ayirebi 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Sophie Walker 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Aletia Daly </a:t>
            </a:r>
          </a:p>
          <a:p>
            <a:pPr marL="171450" indent="-171450">
              <a:buAutoNum type="arabicPeriod"/>
            </a:pPr>
            <a:r>
              <a:rPr lang="en-GB" sz="788" dirty="0"/>
              <a:t>Beth Allen </a:t>
            </a:r>
          </a:p>
          <a:p>
            <a:pPr marL="171450" indent="-171450">
              <a:buAutoNum type="arabicPeriod"/>
            </a:pPr>
            <a:r>
              <a:rPr lang="en-GB" sz="788" dirty="0"/>
              <a:t>Jacqui Hanrahan </a:t>
            </a:r>
          </a:p>
          <a:p>
            <a:pPr marL="171450" indent="-171450">
              <a:buAutoNum type="arabicPeriod"/>
            </a:pPr>
            <a:r>
              <a:rPr lang="en-GB" sz="788" dirty="0"/>
              <a:t>Jon Cheshire </a:t>
            </a:r>
          </a:p>
          <a:p>
            <a:pPr marL="171450" indent="-171450">
              <a:buAutoNum type="arabicPeriod"/>
            </a:pPr>
            <a:r>
              <a:rPr lang="en-GB" sz="788" dirty="0"/>
              <a:t>Ella Buchanan </a:t>
            </a:r>
          </a:p>
          <a:p>
            <a:pPr marL="171450" indent="-171450">
              <a:buAutoNum type="arabicPeriod"/>
            </a:pPr>
            <a:r>
              <a:rPr lang="en-GB" sz="788" dirty="0"/>
              <a:t>Hannah Morris </a:t>
            </a:r>
          </a:p>
          <a:p>
            <a:pPr marL="171450" indent="-171450">
              <a:buAutoNum type="arabicPeriod"/>
            </a:pPr>
            <a:r>
              <a:rPr lang="en-GB" sz="788" dirty="0"/>
              <a:t>Stephanie </a:t>
            </a:r>
            <a:r>
              <a:rPr lang="en-GB" sz="788" dirty="0" err="1"/>
              <a:t>Lambouy</a:t>
            </a:r>
            <a:endParaRPr lang="en-GB" sz="788" dirty="0"/>
          </a:p>
          <a:p>
            <a:pPr marL="171450" indent="-171450">
              <a:buAutoNum type="arabicPeriod"/>
            </a:pPr>
            <a:r>
              <a:rPr lang="en-GB" sz="788" dirty="0"/>
              <a:t>Ellen Quinn</a:t>
            </a:r>
          </a:p>
          <a:p>
            <a:pPr marL="171450" indent="-171450">
              <a:buAutoNum type="arabicPeriod"/>
            </a:pPr>
            <a:r>
              <a:rPr lang="en-GB" sz="788" dirty="0"/>
              <a:t>Pippa </a:t>
            </a:r>
            <a:r>
              <a:rPr lang="en-GB" sz="788" dirty="0" err="1"/>
              <a:t>Henstock</a:t>
            </a:r>
            <a:r>
              <a:rPr lang="en-GB" sz="788" dirty="0"/>
              <a:t>(NQEP)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352A4D0-7B20-4584-A406-C794E2621E01}"/>
              </a:ext>
            </a:extLst>
          </p:cNvPr>
          <p:cNvSpPr/>
          <p:nvPr/>
        </p:nvSpPr>
        <p:spPr>
          <a:xfrm>
            <a:off x="5667733" y="4503048"/>
            <a:ext cx="1337813" cy="1050024"/>
          </a:xfrm>
          <a:prstGeom prst="roundRect">
            <a:avLst>
              <a:gd name="adj" fmla="val 1650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Assistant EP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Kate Hutson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Alice Moran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Kieran Lee</a:t>
            </a:r>
          </a:p>
          <a:p>
            <a:pPr marL="171450" indent="-171450">
              <a:buAutoNum type="arabicPeriod"/>
            </a:pPr>
            <a:endParaRPr lang="en-GB" sz="788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C95282E-CEEC-4149-9FD3-8C6D1044DD52}"/>
              </a:ext>
            </a:extLst>
          </p:cNvPr>
          <p:cNvSpPr/>
          <p:nvPr/>
        </p:nvSpPr>
        <p:spPr>
          <a:xfrm>
            <a:off x="2017431" y="4381963"/>
            <a:ext cx="1808663" cy="1390187"/>
          </a:xfrm>
          <a:prstGeom prst="roundRect">
            <a:avLst>
              <a:gd name="adj" fmla="val 1650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Trainee Educational Psychologist </a:t>
            </a:r>
          </a:p>
          <a:p>
            <a:pPr algn="ctr"/>
            <a:endParaRPr lang="en-GB" sz="788" b="1" dirty="0"/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Francesca Roswell (Y3)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Fiona Lakin (Y3)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Lauren O’Loughlin (Y3)</a:t>
            </a:r>
          </a:p>
          <a:p>
            <a:pPr marL="171450" indent="-171450">
              <a:buAutoNum type="arabicPeriod"/>
            </a:pPr>
            <a:r>
              <a:rPr lang="en-GB" sz="788" dirty="0" err="1">
                <a:solidFill>
                  <a:schemeClr val="tx1"/>
                </a:solidFill>
              </a:rPr>
              <a:t>Sophina</a:t>
            </a:r>
            <a:r>
              <a:rPr lang="en-GB" sz="788" dirty="0">
                <a:solidFill>
                  <a:schemeClr val="tx1"/>
                </a:solidFill>
              </a:rPr>
              <a:t> Anwar (Y2)</a:t>
            </a:r>
          </a:p>
          <a:p>
            <a:pPr marL="171450" indent="-171450">
              <a:buAutoNum type="arabicPeriod"/>
            </a:pPr>
            <a:r>
              <a:rPr lang="en-GB" sz="788" dirty="0">
                <a:solidFill>
                  <a:schemeClr val="tx1"/>
                </a:solidFill>
              </a:rPr>
              <a:t>Donna Warren (Y2)</a:t>
            </a:r>
          </a:p>
          <a:p>
            <a:pPr marL="171450" indent="-171450">
              <a:buAutoNum type="arabicPeriod"/>
            </a:pPr>
            <a:endParaRPr lang="en-GB" sz="788" dirty="0">
              <a:solidFill>
                <a:schemeClr val="tx1"/>
              </a:solidFill>
            </a:endParaRPr>
          </a:p>
          <a:p>
            <a:endParaRPr lang="en-GB" sz="619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914FECB-9F0A-4C93-AA26-131963172F28}"/>
              </a:ext>
            </a:extLst>
          </p:cNvPr>
          <p:cNvCxnSpPr>
            <a:cxnSpLocks/>
          </p:cNvCxnSpPr>
          <p:nvPr/>
        </p:nvCxnSpPr>
        <p:spPr>
          <a:xfrm>
            <a:off x="6809015" y="5314950"/>
            <a:ext cx="0" cy="65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3AF34C3-0429-4DD6-AC0A-82B54FF2DFD2}"/>
              </a:ext>
            </a:extLst>
          </p:cNvPr>
          <p:cNvSpPr/>
          <p:nvPr/>
        </p:nvSpPr>
        <p:spPr>
          <a:xfrm>
            <a:off x="4116150" y="2490052"/>
            <a:ext cx="1077797" cy="38935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88" b="1" dirty="0">
                <a:solidFill>
                  <a:schemeClr val="tx1"/>
                </a:solidFill>
              </a:rPr>
              <a:t>Deputy Principal EP</a:t>
            </a:r>
          </a:p>
          <a:p>
            <a:pPr algn="ctr"/>
            <a:endParaRPr lang="en-GB" sz="788" dirty="0">
              <a:solidFill>
                <a:schemeClr val="tx1"/>
              </a:solidFill>
            </a:endParaRPr>
          </a:p>
          <a:p>
            <a:pPr algn="ctr"/>
            <a:r>
              <a:rPr lang="en-GB" sz="788" dirty="0">
                <a:solidFill>
                  <a:schemeClr val="tx1"/>
                </a:solidFill>
              </a:rPr>
              <a:t>Carrie Bray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1AAA324-FEB2-4876-BE51-8F3681747BE3}"/>
              </a:ext>
            </a:extLst>
          </p:cNvPr>
          <p:cNvSpPr/>
          <p:nvPr/>
        </p:nvSpPr>
        <p:spPr>
          <a:xfrm>
            <a:off x="2318986" y="2835286"/>
            <a:ext cx="988480" cy="34839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Business Manager</a:t>
            </a:r>
          </a:p>
          <a:p>
            <a:pPr algn="ctr"/>
            <a:r>
              <a:rPr lang="en-GB" sz="788" dirty="0"/>
              <a:t>Danielle Harden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CF50AF-6D7E-408C-9D40-1637F421F7D8}"/>
              </a:ext>
            </a:extLst>
          </p:cNvPr>
          <p:cNvCxnSpPr>
            <a:cxnSpLocks/>
            <a:stCxn id="8" idx="2"/>
            <a:endCxn id="7" idx="0"/>
          </p:cNvCxnSpPr>
          <p:nvPr/>
        </p:nvCxnSpPr>
        <p:spPr>
          <a:xfrm>
            <a:off x="4655048" y="1639585"/>
            <a:ext cx="1" cy="145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36D5ACB-BFC9-42D5-A67A-7EBA8F587378}"/>
              </a:ext>
            </a:extLst>
          </p:cNvPr>
          <p:cNvCxnSpPr>
            <a:cxnSpLocks/>
            <a:stCxn id="7" idx="2"/>
            <a:endCxn id="22" idx="0"/>
          </p:cNvCxnSpPr>
          <p:nvPr/>
        </p:nvCxnSpPr>
        <p:spPr>
          <a:xfrm>
            <a:off x="4655048" y="2270050"/>
            <a:ext cx="0" cy="2200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23D606-17DF-4EDF-87B9-DE6F31240875}"/>
              </a:ext>
            </a:extLst>
          </p:cNvPr>
          <p:cNvCxnSpPr>
            <a:cxnSpLocks/>
            <a:stCxn id="22" idx="2"/>
            <a:endCxn id="13" idx="0"/>
          </p:cNvCxnSpPr>
          <p:nvPr/>
        </p:nvCxnSpPr>
        <p:spPr>
          <a:xfrm>
            <a:off x="4655049" y="2879403"/>
            <a:ext cx="4313" cy="1298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A5624C4-6FC3-4AC2-8AE5-2FA1CA31F287}"/>
              </a:ext>
            </a:extLst>
          </p:cNvPr>
          <p:cNvCxnSpPr>
            <a:cxnSpLocks/>
            <a:stCxn id="24" idx="2"/>
            <a:endCxn id="15" idx="0"/>
          </p:cNvCxnSpPr>
          <p:nvPr/>
        </p:nvCxnSpPr>
        <p:spPr>
          <a:xfrm>
            <a:off x="2813226" y="3183684"/>
            <a:ext cx="0" cy="1904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61AF7EE4-2DFC-4D1F-ADB4-3FCE7811B429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5193947" y="2684728"/>
            <a:ext cx="1578704" cy="680046"/>
          </a:xfrm>
          <a:prstGeom prst="bentConnector3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4C74FF16-DE6D-44C6-B7AB-E0CCDD902150}"/>
              </a:ext>
            </a:extLst>
          </p:cNvPr>
          <p:cNvCxnSpPr>
            <a:cxnSpLocks/>
          </p:cNvCxnSpPr>
          <p:nvPr/>
        </p:nvCxnSpPr>
        <p:spPr>
          <a:xfrm flipV="1">
            <a:off x="2811218" y="2399874"/>
            <a:ext cx="4822535" cy="333804"/>
          </a:xfrm>
          <a:prstGeom prst="bentConnector3">
            <a:avLst>
              <a:gd name="adj1" fmla="val 150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FAC9E7C-5F22-48F8-B388-652CFD1EA8FF}"/>
              </a:ext>
            </a:extLst>
          </p:cNvPr>
          <p:cNvCxnSpPr>
            <a:cxnSpLocks/>
            <a:stCxn id="13" idx="2"/>
            <a:endCxn id="25" idx="0"/>
          </p:cNvCxnSpPr>
          <p:nvPr/>
        </p:nvCxnSpPr>
        <p:spPr>
          <a:xfrm flipH="1">
            <a:off x="4655047" y="3772106"/>
            <a:ext cx="4315" cy="6875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67E6A36-E45A-4909-B9CE-4D65FB8C0BE0}"/>
              </a:ext>
            </a:extLst>
          </p:cNvPr>
          <p:cNvCxnSpPr>
            <a:cxnSpLocks/>
          </p:cNvCxnSpPr>
          <p:nvPr/>
        </p:nvCxnSpPr>
        <p:spPr>
          <a:xfrm>
            <a:off x="1957722" y="3821687"/>
            <a:ext cx="42068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6081F86-BB9D-44FA-B5B6-F4FC7F16AE5E}"/>
              </a:ext>
            </a:extLst>
          </p:cNvPr>
          <p:cNvCxnSpPr>
            <a:cxnSpLocks/>
          </p:cNvCxnSpPr>
          <p:nvPr/>
        </p:nvCxnSpPr>
        <p:spPr>
          <a:xfrm>
            <a:off x="2813226" y="3821686"/>
            <a:ext cx="0" cy="5602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88E89E4-C086-45DC-A248-34E798ACF350}"/>
              </a:ext>
            </a:extLst>
          </p:cNvPr>
          <p:cNvCxnSpPr>
            <a:cxnSpLocks/>
          </p:cNvCxnSpPr>
          <p:nvPr/>
        </p:nvCxnSpPr>
        <p:spPr>
          <a:xfrm flipH="1">
            <a:off x="6164556" y="3821686"/>
            <a:ext cx="1" cy="6813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E867135-0E68-4429-8C77-09431E8EA466}"/>
              </a:ext>
            </a:extLst>
          </p:cNvPr>
          <p:cNvCxnSpPr>
            <a:cxnSpLocks/>
          </p:cNvCxnSpPr>
          <p:nvPr/>
        </p:nvCxnSpPr>
        <p:spPr>
          <a:xfrm flipV="1">
            <a:off x="2814569" y="2733676"/>
            <a:ext cx="0" cy="78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35E2BFF3-F7A7-4AB7-B584-858A1B451F62}"/>
              </a:ext>
            </a:extLst>
          </p:cNvPr>
          <p:cNvSpPr/>
          <p:nvPr/>
        </p:nvSpPr>
        <p:spPr>
          <a:xfrm>
            <a:off x="5596266" y="2944976"/>
            <a:ext cx="1136581" cy="713570"/>
          </a:xfrm>
          <a:prstGeom prst="roundRect">
            <a:avLst>
              <a:gd name="adj" fmla="val 1650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Associates and Locums</a:t>
            </a:r>
          </a:p>
          <a:p>
            <a:pPr algn="ctr"/>
            <a:endParaRPr lang="en-GB" sz="788" b="1" dirty="0"/>
          </a:p>
          <a:p>
            <a:pPr algn="ctr"/>
            <a:r>
              <a:rPr lang="en-GB" sz="788" dirty="0"/>
              <a:t>17 Associates</a:t>
            </a:r>
          </a:p>
          <a:p>
            <a:pPr algn="ctr"/>
            <a:r>
              <a:rPr lang="en-GB" sz="788" dirty="0"/>
              <a:t> Locums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550083E-D26D-47B2-891B-17A615A0759B}"/>
              </a:ext>
            </a:extLst>
          </p:cNvPr>
          <p:cNvCxnSpPr>
            <a:cxnSpLocks/>
          </p:cNvCxnSpPr>
          <p:nvPr/>
        </p:nvCxnSpPr>
        <p:spPr>
          <a:xfrm flipH="1">
            <a:off x="7633753" y="2388999"/>
            <a:ext cx="11988" cy="27846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9F78EAC-3612-4426-AF4E-F6F52F6D467C}"/>
              </a:ext>
            </a:extLst>
          </p:cNvPr>
          <p:cNvSpPr/>
          <p:nvPr/>
        </p:nvSpPr>
        <p:spPr>
          <a:xfrm>
            <a:off x="7206554" y="2672075"/>
            <a:ext cx="961784" cy="608359"/>
          </a:xfrm>
          <a:prstGeom prst="roundRect">
            <a:avLst>
              <a:gd name="adj" fmla="val 1569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Head of Service - CPE</a:t>
            </a:r>
          </a:p>
          <a:p>
            <a:pPr algn="ctr"/>
            <a:r>
              <a:rPr lang="en-GB" sz="825" dirty="0"/>
              <a:t>Jeni Goodfellow-Pemsel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CBDF42C-0F1F-42EB-8DF1-9DC63700E443}"/>
              </a:ext>
            </a:extLst>
          </p:cNvPr>
          <p:cNvSpPr/>
          <p:nvPr/>
        </p:nvSpPr>
        <p:spPr>
          <a:xfrm>
            <a:off x="7116888" y="3486064"/>
            <a:ext cx="1176701" cy="438404"/>
          </a:xfrm>
          <a:prstGeom prst="roundRect">
            <a:avLst>
              <a:gd name="adj" fmla="val 1569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Clinical Lead</a:t>
            </a:r>
          </a:p>
          <a:p>
            <a:pPr algn="ctr"/>
            <a:r>
              <a:rPr lang="en-GB" sz="825" dirty="0"/>
              <a:t>Amy Woodfield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5D3FEF5-6530-4448-89B6-65BE43199B49}"/>
              </a:ext>
            </a:extLst>
          </p:cNvPr>
          <p:cNvSpPr/>
          <p:nvPr/>
        </p:nvSpPr>
        <p:spPr>
          <a:xfrm>
            <a:off x="7162018" y="4095557"/>
            <a:ext cx="1176701" cy="572810"/>
          </a:xfrm>
          <a:prstGeom prst="roundRect">
            <a:avLst>
              <a:gd name="adj" fmla="val 1569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Business Manager</a:t>
            </a:r>
          </a:p>
          <a:p>
            <a:pPr algn="ctr"/>
            <a:r>
              <a:rPr lang="en-GB" sz="825" dirty="0"/>
              <a:t>Debbie </a:t>
            </a:r>
            <a:r>
              <a:rPr lang="en-GB" sz="825" dirty="0" err="1"/>
              <a:t>McNicholls</a:t>
            </a:r>
            <a:endParaRPr lang="en-GB" sz="825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5D50C7D-55B0-4ACB-9DB0-E452F68D2D93}"/>
              </a:ext>
            </a:extLst>
          </p:cNvPr>
          <p:cNvSpPr/>
          <p:nvPr/>
        </p:nvSpPr>
        <p:spPr>
          <a:xfrm>
            <a:off x="7162018" y="4794142"/>
            <a:ext cx="1276206" cy="7589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i="1" dirty="0"/>
              <a:t>Associate Therapists engaged to deliver SLA</a:t>
            </a:r>
          </a:p>
        </p:txBody>
      </p:sp>
    </p:spTree>
    <p:extLst>
      <p:ext uri="{BB962C8B-B14F-4D97-AF65-F5344CB8AC3E}">
        <p14:creationId xmlns:p14="http://schemas.microsoft.com/office/powerpoint/2010/main" val="1148794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C2EF577-BCE9-41C9-9419-2FE4DDD7DC7F}"/>
              </a:ext>
            </a:extLst>
          </p:cNvPr>
          <p:cNvSpPr/>
          <p:nvPr/>
        </p:nvSpPr>
        <p:spPr>
          <a:xfrm>
            <a:off x="1512278" y="1089367"/>
            <a:ext cx="2089050" cy="274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/>
              <a:t>Music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4CD694-A308-4C1D-BAE1-CA794446F6B6}"/>
              </a:ext>
            </a:extLst>
          </p:cNvPr>
          <p:cNvCxnSpPr/>
          <p:nvPr/>
        </p:nvCxnSpPr>
        <p:spPr>
          <a:xfrm>
            <a:off x="3133580" y="249935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2D8BC7-9423-4C94-9960-48425E85343F}"/>
              </a:ext>
            </a:extLst>
          </p:cNvPr>
          <p:cNvCxnSpPr>
            <a:cxnSpLocks/>
          </p:cNvCxnSpPr>
          <p:nvPr/>
        </p:nvCxnSpPr>
        <p:spPr>
          <a:xfrm>
            <a:off x="4237758" y="2087006"/>
            <a:ext cx="0" cy="5075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34285B-F3F8-4755-9614-7B04F07DB791}"/>
              </a:ext>
            </a:extLst>
          </p:cNvPr>
          <p:cNvCxnSpPr>
            <a:cxnSpLocks/>
          </p:cNvCxnSpPr>
          <p:nvPr/>
        </p:nvCxnSpPr>
        <p:spPr>
          <a:xfrm>
            <a:off x="6858160" y="1944389"/>
            <a:ext cx="0" cy="842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C7F9AB4-6F9A-41F3-9139-76149B082BE3}"/>
              </a:ext>
            </a:extLst>
          </p:cNvPr>
          <p:cNvCxnSpPr>
            <a:cxnSpLocks/>
          </p:cNvCxnSpPr>
          <p:nvPr/>
        </p:nvCxnSpPr>
        <p:spPr>
          <a:xfrm>
            <a:off x="1412678" y="1944389"/>
            <a:ext cx="0" cy="7103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7B8093A-C023-4FE0-9833-803A730D9682}"/>
              </a:ext>
            </a:extLst>
          </p:cNvPr>
          <p:cNvSpPr/>
          <p:nvPr/>
        </p:nvSpPr>
        <p:spPr>
          <a:xfrm>
            <a:off x="3692398" y="2389245"/>
            <a:ext cx="1088906" cy="5238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Senior Service Lead</a:t>
            </a:r>
          </a:p>
          <a:p>
            <a:pPr algn="ctr"/>
            <a:r>
              <a:rPr lang="en-GB" sz="825" dirty="0"/>
              <a:t>Jo Buckler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09CAD7D-BFB6-4DFE-A0DE-8597C5F99B9A}"/>
              </a:ext>
            </a:extLst>
          </p:cNvPr>
          <p:cNvSpPr/>
          <p:nvPr/>
        </p:nvSpPr>
        <p:spPr>
          <a:xfrm>
            <a:off x="1115694" y="3478306"/>
            <a:ext cx="6400072" cy="193563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Music Instructors</a:t>
            </a:r>
          </a:p>
          <a:p>
            <a:r>
              <a:rPr lang="en-GB" sz="825" dirty="0"/>
              <a:t>Paul Mooney 	Scott Sinckler 	Jo </a:t>
            </a:r>
            <a:r>
              <a:rPr lang="en-GB" sz="825" dirty="0" err="1"/>
              <a:t>Yankey</a:t>
            </a:r>
            <a:r>
              <a:rPr lang="en-GB" sz="825" dirty="0"/>
              <a:t>                Jennifer Osborne      Julie Kent           Michael </a:t>
            </a:r>
            <a:r>
              <a:rPr lang="en-GB" sz="825" dirty="0" err="1"/>
              <a:t>Mukiibi</a:t>
            </a:r>
            <a:r>
              <a:rPr lang="en-GB" sz="825" dirty="0"/>
              <a:t>     	</a:t>
            </a:r>
          </a:p>
          <a:p>
            <a:r>
              <a:rPr lang="en-GB" sz="825" dirty="0"/>
              <a:t>Laszlo Palko 	Alan Braithwaite        Carla Jane                Eunice Yung              Chris Mansfield  Nicola Shaw    </a:t>
            </a:r>
          </a:p>
          <a:p>
            <a:r>
              <a:rPr lang="en-GB" sz="825" dirty="0"/>
              <a:t>Michael Woodward   Callum Ramsey	Anthony Jones       Jen </a:t>
            </a:r>
            <a:r>
              <a:rPr lang="en-GB" sz="825" dirty="0" err="1"/>
              <a:t>Puckey</a:t>
            </a:r>
            <a:r>
              <a:rPr lang="en-GB" sz="825" dirty="0"/>
              <a:t>                 Nat Martin          Luke Slater	</a:t>
            </a:r>
          </a:p>
          <a:p>
            <a:endParaRPr lang="en-GB" sz="825" dirty="0"/>
          </a:p>
          <a:p>
            <a:pPr algn="ctr"/>
            <a:r>
              <a:rPr lang="en-GB" sz="825" b="1" dirty="0"/>
              <a:t>Fixed Term Music Instructors </a:t>
            </a:r>
          </a:p>
          <a:p>
            <a:r>
              <a:rPr lang="en-GB" sz="825" dirty="0" err="1"/>
              <a:t>Cieran</a:t>
            </a:r>
            <a:r>
              <a:rPr lang="en-GB" sz="825" dirty="0"/>
              <a:t> Maloney	Katie Lyons	Josephine Connor	Cecily O’Brien	 Jean-</a:t>
            </a:r>
            <a:r>
              <a:rPr lang="en-GB" sz="825" dirty="0" err="1"/>
              <a:t>Philipe</a:t>
            </a:r>
            <a:r>
              <a:rPr lang="en-GB" sz="825" dirty="0"/>
              <a:t> Fuentes </a:t>
            </a:r>
          </a:p>
          <a:p>
            <a:pPr algn="ctr"/>
            <a:endParaRPr lang="en-GB" sz="825" b="1" dirty="0"/>
          </a:p>
          <a:p>
            <a:pPr algn="ctr"/>
            <a:r>
              <a:rPr lang="en-GB" sz="825" b="1" dirty="0"/>
              <a:t>Casual Music Instructors </a:t>
            </a:r>
          </a:p>
          <a:p>
            <a:r>
              <a:rPr lang="en-GB" sz="825" dirty="0" err="1"/>
              <a:t>Borna</a:t>
            </a:r>
            <a:r>
              <a:rPr lang="en-GB" sz="825" dirty="0"/>
              <a:t> </a:t>
            </a:r>
            <a:r>
              <a:rPr lang="en-GB" sz="825" dirty="0" err="1"/>
              <a:t>Kuca</a:t>
            </a:r>
            <a:r>
              <a:rPr lang="en-GB" sz="825" dirty="0"/>
              <a:t> 	</a:t>
            </a:r>
            <a:r>
              <a:rPr lang="en-GB" sz="825" dirty="0" err="1"/>
              <a:t>Pijus</a:t>
            </a:r>
            <a:r>
              <a:rPr lang="en-GB" sz="825" dirty="0"/>
              <a:t> </a:t>
            </a:r>
            <a:r>
              <a:rPr lang="en-GB" sz="825" dirty="0" err="1"/>
              <a:t>Jonusas</a:t>
            </a:r>
            <a:r>
              <a:rPr lang="en-GB" sz="825" dirty="0"/>
              <a:t> 	Mark Pilkington 	Ailsa Hoyle 	</a:t>
            </a:r>
            <a:r>
              <a:rPr lang="en-GB" sz="825" dirty="0" err="1"/>
              <a:t>Aristi</a:t>
            </a:r>
            <a:r>
              <a:rPr lang="en-GB" sz="825" dirty="0"/>
              <a:t> </a:t>
            </a:r>
            <a:r>
              <a:rPr lang="en-GB" sz="825" dirty="0" err="1"/>
              <a:t>Hajigeorgiou</a:t>
            </a:r>
            <a:endParaRPr lang="en-GB" sz="825" dirty="0"/>
          </a:p>
          <a:p>
            <a:r>
              <a:rPr lang="en-GB" sz="825" dirty="0"/>
              <a:t>Alison Eccles 	Daria </a:t>
            </a:r>
            <a:r>
              <a:rPr lang="en-GB" sz="825" dirty="0" err="1"/>
              <a:t>Fusl</a:t>
            </a:r>
            <a:r>
              <a:rPr lang="en-GB" sz="825" dirty="0"/>
              <a:t> 	Andrew Haines          Josh Cargill	 Andrew Gorton 	</a:t>
            </a:r>
          </a:p>
          <a:p>
            <a:r>
              <a:rPr lang="en-GB" sz="825" dirty="0"/>
              <a:t>Rosemary Burton	Ryan Buxton	Asa Lamb	B Guerriero	Jessica Yuen	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0EB51DA-E16D-4571-8AE7-CB1A89202F47}"/>
              </a:ext>
            </a:extLst>
          </p:cNvPr>
          <p:cNvCxnSpPr>
            <a:cxnSpLocks/>
          </p:cNvCxnSpPr>
          <p:nvPr/>
        </p:nvCxnSpPr>
        <p:spPr>
          <a:xfrm flipH="1">
            <a:off x="1402176" y="1944389"/>
            <a:ext cx="54559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D69C1C-3C20-4B87-8302-EE24CAED15D1}"/>
              </a:ext>
            </a:extLst>
          </p:cNvPr>
          <p:cNvSpPr/>
          <p:nvPr/>
        </p:nvSpPr>
        <p:spPr>
          <a:xfrm>
            <a:off x="3577865" y="1456465"/>
            <a:ext cx="1317973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Executive Head of  Service - Music </a:t>
            </a:r>
          </a:p>
          <a:p>
            <a:pPr algn="ctr"/>
            <a:r>
              <a:rPr lang="en-GB" sz="825" dirty="0"/>
              <a:t>Adam Cooke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9BF33F6-F16B-4ECC-8150-CB56145B9A36}"/>
              </a:ext>
            </a:extLst>
          </p:cNvPr>
          <p:cNvSpPr/>
          <p:nvPr/>
        </p:nvSpPr>
        <p:spPr>
          <a:xfrm>
            <a:off x="5809136" y="2258742"/>
            <a:ext cx="2479116" cy="65308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825" b="1" dirty="0"/>
          </a:p>
          <a:p>
            <a:pPr algn="ctr"/>
            <a:r>
              <a:rPr lang="en-GB" sz="825" b="1" dirty="0"/>
              <a:t>Instrumental Pathway Service Lead</a:t>
            </a:r>
          </a:p>
          <a:p>
            <a:pPr algn="ctr"/>
            <a:r>
              <a:rPr lang="en-GB" sz="825" dirty="0"/>
              <a:t>Steven Hawkins</a:t>
            </a:r>
          </a:p>
          <a:p>
            <a:pPr algn="ctr"/>
            <a:r>
              <a:rPr lang="en-GB" sz="825" b="1" dirty="0"/>
              <a:t>Activities &amp; Partnerships Service Lead</a:t>
            </a:r>
          </a:p>
          <a:p>
            <a:pPr algn="ctr"/>
            <a:r>
              <a:rPr lang="en-GB" sz="825" dirty="0"/>
              <a:t>Vacant</a:t>
            </a:r>
          </a:p>
          <a:p>
            <a:pPr algn="ctr"/>
            <a:endParaRPr lang="en-GB" sz="825" dirty="0"/>
          </a:p>
          <a:p>
            <a:pPr algn="ctr"/>
            <a:endParaRPr lang="en-GB" sz="825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BD10400-C823-46CF-972C-1586B240AD66}"/>
              </a:ext>
            </a:extLst>
          </p:cNvPr>
          <p:cNvSpPr/>
          <p:nvPr/>
        </p:nvSpPr>
        <p:spPr>
          <a:xfrm>
            <a:off x="615894" y="2087006"/>
            <a:ext cx="1317973" cy="4663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Business Manager</a:t>
            </a:r>
          </a:p>
          <a:p>
            <a:pPr algn="ctr"/>
            <a:r>
              <a:rPr lang="en-GB" sz="825" dirty="0" err="1"/>
              <a:t>Tusmeia</a:t>
            </a:r>
            <a:r>
              <a:rPr lang="en-GB" sz="825" dirty="0"/>
              <a:t> Saleem</a:t>
            </a:r>
          </a:p>
          <a:p>
            <a:pPr algn="ctr"/>
            <a:endParaRPr lang="en-GB" sz="825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6DAFFF4-3EB0-46EF-AAC6-1698E345FC6F}"/>
              </a:ext>
            </a:extLst>
          </p:cNvPr>
          <p:cNvSpPr/>
          <p:nvPr/>
        </p:nvSpPr>
        <p:spPr>
          <a:xfrm>
            <a:off x="615894" y="2631043"/>
            <a:ext cx="1317973" cy="4663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25" b="1" dirty="0"/>
              <a:t>Administrator</a:t>
            </a:r>
          </a:p>
          <a:p>
            <a:pPr algn="ctr"/>
            <a:r>
              <a:rPr lang="en-GB" sz="825" dirty="0"/>
              <a:t>Abigail Turner</a:t>
            </a:r>
          </a:p>
          <a:p>
            <a:pPr algn="ctr"/>
            <a:r>
              <a:rPr lang="en-GB" sz="825" dirty="0"/>
              <a:t>Daisy Ball</a:t>
            </a:r>
          </a:p>
        </p:txBody>
      </p:sp>
    </p:spTree>
    <p:extLst>
      <p:ext uri="{BB962C8B-B14F-4D97-AF65-F5344CB8AC3E}">
        <p14:creationId xmlns:p14="http://schemas.microsoft.com/office/powerpoint/2010/main" val="3939761370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</TotalTime>
  <Words>753</Words>
  <Application>Microsoft Office PowerPoint</Application>
  <PresentationFormat>On-screen Show (4:3)</PresentationFormat>
  <Paragraphs>273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2_Custom Design</vt:lpstr>
      <vt:lpstr>1_Custom Design</vt:lpstr>
      <vt:lpstr>Custom Design</vt:lpstr>
      <vt:lpstr>ONE EDUCATION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Linda Mason</cp:lastModifiedBy>
  <cp:revision>79</cp:revision>
  <cp:lastPrinted>2026-03-31T09:17:12Z</cp:lastPrinted>
  <dcterms:created xsi:type="dcterms:W3CDTF">2019-05-10T14:02:28Z</dcterms:created>
  <dcterms:modified xsi:type="dcterms:W3CDTF">2026-10-22T09:24:54Z</dcterms:modified>
</cp:coreProperties>
</file>